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2"/>
  </p:notesMasterIdLst>
  <p:sldIdLst>
    <p:sldId id="257" r:id="rId5"/>
    <p:sldId id="412" r:id="rId6"/>
    <p:sldId id="417" r:id="rId7"/>
    <p:sldId id="416" r:id="rId8"/>
    <p:sldId id="436" r:id="rId9"/>
    <p:sldId id="413" r:id="rId10"/>
    <p:sldId id="437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58D7C-30F5-DA9B-37DD-F10CB30DCF25}" name="Torunn Haugrønning" initials="TH" userId="S::torunn.haugronning@dnt.no::ad956364-9260-48b3-92ed-a5338fddc72b" providerId="AD"/>
  <p188:author id="{F5B12F84-DF4E-C58F-6B6A-4703F3A84660}" name="Berit Storholt" initials="BS" userId="S::berit.storholt@dnt.no::8d8f5c92-848b-4435-8bb6-c38930f57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6F5CE-7249-435C-99D9-E1CC10C80F72}" v="1" dt="2026-03-03T09:45:34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ode Støre Bergrem" userId="cd51b4c9-67cb-4024-a558-b8b770e3f588" providerId="ADAL" clId="{7CACA2BF-DC97-4CA1-9EFC-BC6F972202B5}"/>
    <pc:docChg chg="custSel delSld modSld">
      <pc:chgData name="Frode Støre Bergrem" userId="cd51b4c9-67cb-4024-a558-b8b770e3f588" providerId="ADAL" clId="{7CACA2BF-DC97-4CA1-9EFC-BC6F972202B5}" dt="2026-03-03T13:00:24.396" v="1655" actId="20577"/>
      <pc:docMkLst>
        <pc:docMk/>
      </pc:docMkLst>
      <pc:sldChg chg="modSp mod">
        <pc:chgData name="Frode Støre Bergrem" userId="cd51b4c9-67cb-4024-a558-b8b770e3f588" providerId="ADAL" clId="{7CACA2BF-DC97-4CA1-9EFC-BC6F972202B5}" dt="2026-03-03T09:23:58.104" v="21" actId="20577"/>
        <pc:sldMkLst>
          <pc:docMk/>
          <pc:sldMk cId="122028434" sldId="257"/>
        </pc:sldMkLst>
        <pc:spChg chg="mod">
          <ac:chgData name="Frode Støre Bergrem" userId="cd51b4c9-67cb-4024-a558-b8b770e3f588" providerId="ADAL" clId="{7CACA2BF-DC97-4CA1-9EFC-BC6F972202B5}" dt="2026-03-03T09:23:58.104" v="21" actId="20577"/>
          <ac:spMkLst>
            <pc:docMk/>
            <pc:sldMk cId="122028434" sldId="257"/>
            <ac:spMk id="5" creationId="{73671B36-6711-BC96-3425-44AF8BAC8D66}"/>
          </ac:spMkLst>
        </pc:spChg>
      </pc:sldChg>
      <pc:sldChg chg="del">
        <pc:chgData name="Frode Støre Bergrem" userId="cd51b4c9-67cb-4024-a558-b8b770e3f588" providerId="ADAL" clId="{7CACA2BF-DC97-4CA1-9EFC-BC6F972202B5}" dt="2026-03-03T09:24:10.682" v="22" actId="47"/>
        <pc:sldMkLst>
          <pc:docMk/>
          <pc:sldMk cId="3766098314" sldId="410"/>
        </pc:sldMkLst>
      </pc:sldChg>
      <pc:sldChg chg="modSp mod">
        <pc:chgData name="Frode Støre Bergrem" userId="cd51b4c9-67cb-4024-a558-b8b770e3f588" providerId="ADAL" clId="{7CACA2BF-DC97-4CA1-9EFC-BC6F972202B5}" dt="2026-03-03T09:30:44.912" v="330" actId="20577"/>
        <pc:sldMkLst>
          <pc:docMk/>
          <pc:sldMk cId="1062679380" sldId="412"/>
        </pc:sldMkLst>
        <pc:spChg chg="mod">
          <ac:chgData name="Frode Støre Bergrem" userId="cd51b4c9-67cb-4024-a558-b8b770e3f588" providerId="ADAL" clId="{7CACA2BF-DC97-4CA1-9EFC-BC6F972202B5}" dt="2026-03-03T09:24:31.853" v="42" actId="6549"/>
          <ac:spMkLst>
            <pc:docMk/>
            <pc:sldMk cId="1062679380" sldId="412"/>
            <ac:spMk id="2" creationId="{077E5766-1CFD-C66F-3673-B89F31C524A0}"/>
          </ac:spMkLst>
        </pc:spChg>
        <pc:spChg chg="mod">
          <ac:chgData name="Frode Støre Bergrem" userId="cd51b4c9-67cb-4024-a558-b8b770e3f588" providerId="ADAL" clId="{7CACA2BF-DC97-4CA1-9EFC-BC6F972202B5}" dt="2026-03-03T09:30:44.912" v="330" actId="20577"/>
          <ac:spMkLst>
            <pc:docMk/>
            <pc:sldMk cId="1062679380" sldId="412"/>
            <ac:spMk id="3" creationId="{E4532446-C5FA-1477-F4BF-3829989C9C1E}"/>
          </ac:spMkLst>
        </pc:spChg>
      </pc:sldChg>
      <pc:sldChg chg="del">
        <pc:chgData name="Frode Støre Bergrem" userId="cd51b4c9-67cb-4024-a558-b8b770e3f588" providerId="ADAL" clId="{7CACA2BF-DC97-4CA1-9EFC-BC6F972202B5}" dt="2026-03-03T09:32:46.998" v="529" actId="47"/>
        <pc:sldMkLst>
          <pc:docMk/>
          <pc:sldMk cId="1544790809" sldId="414"/>
        </pc:sldMkLst>
      </pc:sldChg>
      <pc:sldChg chg="del">
        <pc:chgData name="Frode Støre Bergrem" userId="cd51b4c9-67cb-4024-a558-b8b770e3f588" providerId="ADAL" clId="{7CACA2BF-DC97-4CA1-9EFC-BC6F972202B5}" dt="2026-03-03T09:30:57.076" v="333" actId="47"/>
        <pc:sldMkLst>
          <pc:docMk/>
          <pc:sldMk cId="744203614" sldId="415"/>
        </pc:sldMkLst>
      </pc:sldChg>
      <pc:sldChg chg="modSp mod">
        <pc:chgData name="Frode Støre Bergrem" userId="cd51b4c9-67cb-4024-a558-b8b770e3f588" providerId="ADAL" clId="{7CACA2BF-DC97-4CA1-9EFC-BC6F972202B5}" dt="2026-03-03T13:00:24.396" v="1655" actId="20577"/>
        <pc:sldMkLst>
          <pc:docMk/>
          <pc:sldMk cId="3224599203" sldId="416"/>
        </pc:sldMkLst>
        <pc:spChg chg="mod">
          <ac:chgData name="Frode Støre Bergrem" userId="cd51b4c9-67cb-4024-a558-b8b770e3f588" providerId="ADAL" clId="{7CACA2BF-DC97-4CA1-9EFC-BC6F972202B5}" dt="2026-03-03T13:00:24.396" v="1655" actId="20577"/>
          <ac:spMkLst>
            <pc:docMk/>
            <pc:sldMk cId="3224599203" sldId="416"/>
            <ac:spMk id="3" creationId="{115F5EF9-07D8-A503-C87F-5E578A1A53A3}"/>
          </ac:spMkLst>
        </pc:spChg>
      </pc:sldChg>
      <pc:sldChg chg="modSp mod">
        <pc:chgData name="Frode Støre Bergrem" userId="cd51b4c9-67cb-4024-a558-b8b770e3f588" providerId="ADAL" clId="{7CACA2BF-DC97-4CA1-9EFC-BC6F972202B5}" dt="2026-03-03T09:45:34.308" v="643"/>
        <pc:sldMkLst>
          <pc:docMk/>
          <pc:sldMk cId="627259892" sldId="417"/>
        </pc:sldMkLst>
        <pc:spChg chg="mod">
          <ac:chgData name="Frode Støre Bergrem" userId="cd51b4c9-67cb-4024-a558-b8b770e3f588" providerId="ADAL" clId="{7CACA2BF-DC97-4CA1-9EFC-BC6F972202B5}" dt="2026-03-03T09:45:34.308" v="643"/>
          <ac:spMkLst>
            <pc:docMk/>
            <pc:sldMk cId="627259892" sldId="417"/>
            <ac:spMk id="3" creationId="{B66E7493-C6DB-9A66-1CB7-C5160D4B627E}"/>
          </ac:spMkLst>
        </pc:spChg>
      </pc:sldChg>
      <pc:sldChg chg="del">
        <pc:chgData name="Frode Støre Bergrem" userId="cd51b4c9-67cb-4024-a558-b8b770e3f588" providerId="ADAL" clId="{7CACA2BF-DC97-4CA1-9EFC-BC6F972202B5}" dt="2026-03-03T09:30:59.295" v="334" actId="47"/>
        <pc:sldMkLst>
          <pc:docMk/>
          <pc:sldMk cId="922442441" sldId="430"/>
        </pc:sldMkLst>
      </pc:sldChg>
      <pc:sldChg chg="del">
        <pc:chgData name="Frode Støre Bergrem" userId="cd51b4c9-67cb-4024-a558-b8b770e3f588" providerId="ADAL" clId="{7CACA2BF-DC97-4CA1-9EFC-BC6F972202B5}" dt="2026-03-03T09:30:55.392" v="332" actId="47"/>
        <pc:sldMkLst>
          <pc:docMk/>
          <pc:sldMk cId="3880852929" sldId="432"/>
        </pc:sldMkLst>
      </pc:sldChg>
      <pc:sldChg chg="del">
        <pc:chgData name="Frode Støre Bergrem" userId="cd51b4c9-67cb-4024-a558-b8b770e3f588" providerId="ADAL" clId="{7CACA2BF-DC97-4CA1-9EFC-BC6F972202B5}" dt="2026-03-03T10:27:33.002" v="1353" actId="47"/>
        <pc:sldMkLst>
          <pc:docMk/>
          <pc:sldMk cId="3117338001" sldId="433"/>
        </pc:sldMkLst>
      </pc:sldChg>
      <pc:sldChg chg="del">
        <pc:chgData name="Frode Støre Bergrem" userId="cd51b4c9-67cb-4024-a558-b8b770e3f588" providerId="ADAL" clId="{7CACA2BF-DC97-4CA1-9EFC-BC6F972202B5}" dt="2026-03-03T09:30:54.320" v="331" actId="47"/>
        <pc:sldMkLst>
          <pc:docMk/>
          <pc:sldMk cId="3704233407" sldId="435"/>
        </pc:sldMkLst>
      </pc:sldChg>
      <pc:sldChg chg="modSp mod">
        <pc:chgData name="Frode Støre Bergrem" userId="cd51b4c9-67cb-4024-a558-b8b770e3f588" providerId="ADAL" clId="{7CACA2BF-DC97-4CA1-9EFC-BC6F972202B5}" dt="2026-03-03T10:07:01.519" v="1352" actId="20577"/>
        <pc:sldMkLst>
          <pc:docMk/>
          <pc:sldMk cId="1823442907" sldId="436"/>
        </pc:sldMkLst>
        <pc:spChg chg="mod">
          <ac:chgData name="Frode Støre Bergrem" userId="cd51b4c9-67cb-4024-a558-b8b770e3f588" providerId="ADAL" clId="{7CACA2BF-DC97-4CA1-9EFC-BC6F972202B5}" dt="2026-03-03T09:56:59.827" v="653" actId="6549"/>
          <ac:spMkLst>
            <pc:docMk/>
            <pc:sldMk cId="1823442907" sldId="436"/>
            <ac:spMk id="2" creationId="{21D9927A-795B-707D-022D-1E958E641208}"/>
          </ac:spMkLst>
        </pc:spChg>
        <pc:spChg chg="mod">
          <ac:chgData name="Frode Støre Bergrem" userId="cd51b4c9-67cb-4024-a558-b8b770e3f588" providerId="ADAL" clId="{7CACA2BF-DC97-4CA1-9EFC-BC6F972202B5}" dt="2026-03-03T10:07:01.519" v="1352" actId="20577"/>
          <ac:spMkLst>
            <pc:docMk/>
            <pc:sldMk cId="1823442907" sldId="436"/>
            <ac:spMk id="3" creationId="{C12EC972-8B96-5DE4-B3B0-D52D915691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61C4E-2A3D-433E-9EFE-D091B234C17A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DEAC-E277-4512-8474-8EAB7F4160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32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E6C2-E05E-5B49-B0DC-A939D4C02F6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70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32FE38-17A4-CB69-8778-2B35A1A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30FAC30-DB06-2ED3-90AC-9F5DDBC3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EBA186-9EB7-8F75-FCD3-A4807E84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pPr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ABE55C-10EF-D1F7-1799-7D0A2EDB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F483CB-1272-9A74-A636-727C8E5E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7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31F272-F294-9671-DDE7-705B7B41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BCC8DF7-4127-2D26-6134-E0F988CA9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0B600B-58A2-C3E0-4311-F6AE65DF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B970B7-91FC-284E-7B38-9753B1FC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641E31-A49F-4931-55A8-9BB2E691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9BB7C36-9107-97F4-11CE-6E2EA48DA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6F9E60-1DF3-5713-F368-16090F9F2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33D6D-D2AB-4C75-87C4-AB775277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ACA5E1-ADC4-8F39-6898-5CDF486F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11430A-3D16-0C3A-7B90-42D54FC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57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45AE62-22AE-4E48-94D1-641D34EC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405D4D8-3219-4BF8-B025-77DAD853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954AFD-6D85-4371-AC1B-4D4137F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85132-3EAF-777E-5EA7-49AECBE6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C240EA-407C-3117-BA1F-7BF994FF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0705AF-C804-88FC-8C84-BCEF5B3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C47D5F-C47D-988E-79E7-5E5F9294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D869BE-AAC0-C52C-8295-B15E2E90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AE231-E391-6884-845A-38727460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26562F-C04B-5F6F-FABB-6913652F8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924506-7EA2-EAF5-6D7B-231B0157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2C01AD-E1A1-BD3A-9DF3-6A7ED325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BE348C-40DA-47A4-812C-DC08A252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598701-09EC-6C21-90C1-99558AAB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E0CC7-55FC-59AC-B3B5-236295BD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4A8CFF-C33C-763D-D1AA-196DB2FA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9C7E77-2EC3-867B-82A3-ABFB9801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B9E8CB-C3CF-7F83-CC06-2D0B124C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AD8C56-8447-BF6C-62C3-5784D1EA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15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DF22-B781-64D4-D33F-525A18C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1C557-6BDA-B74B-B01F-F6EEE95D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080CEB-CCCB-A728-4128-17BC32F50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A3AC13-B200-1C68-F4B4-E12AB6EAB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7B53D5-140A-E76C-5B01-C9A86AD5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DC344D-49A5-49C7-8718-CEAA84AC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4BE0AB5-3114-FFAD-4D3E-A8D405F9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EDBD26D-F9B2-8818-2869-BBE43946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7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05774-D88B-1D30-0D33-2CDB72A9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6A212B-259C-44A0-C296-1B613D7B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6448BE-C492-AF24-52A0-1F199346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B0992-ED89-8A8E-0F09-717CD48F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90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FE920D-E8FB-3B93-2BBC-09241DB2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C05FDF-964F-0445-6856-9DAC1BCF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F1C19D-454E-0DA9-E717-5D265697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94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BC047-DBA4-E56F-7E77-A0CC95F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E03C64-8D6E-CBF6-DADE-41BDA194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27B77C-B239-881E-3A85-DA60D4E8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7DBBCE-7009-4AD6-6230-D57DD606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65C0D77-725D-9F1B-2F81-70547DE9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C93920-023F-B7A0-5CBA-F9A8C0C9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9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959DC4-444C-D3DA-D09C-F66162CC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C44DCD-C598-97F5-9B22-748DE9DF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CB2077-FB2E-D455-7F97-9083466DB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12AB20-B194-9175-BD1B-B92A164D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45CC9F-7FB7-E3C6-4B46-03B73B23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36AB6F-DC2D-7135-59C8-805D08B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1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7CAF40-1EB9-0B44-60FF-4EE32C47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1BEA54-12BE-2BFA-7C39-91DEA78F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E791B5-111A-3F07-577E-A6B611193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7D55-D517-4963-A841-BB4F7F3E36C6}" type="datetimeFigureOut">
              <a:rPr lang="nb-NO" smtClean="0"/>
              <a:t>03.03.2026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F91B57-E46C-BB87-C381-7DD1AB50C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AC2AA2-26A3-B49B-533C-D89BB7E0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DAEC58-884D-55A9-4CCC-F4D031C504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65" y="230192"/>
            <a:ext cx="405385" cy="4358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9C35282-B5C9-4F50-F0FB-B96F21AA5C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33211"/>
            <a:ext cx="3499104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74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nn.no/job/ad/45295606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utendørs, sky, gress, landskap&#10;&#10;Automatisk generert beskrivelse">
            <a:extLst>
              <a:ext uri="{FF2B5EF4-FFF2-40B4-BE49-F238E27FC236}">
                <a16:creationId xmlns:a16="http://schemas.microsoft.com/office/drawing/2014/main" id="{83701AA4-62C9-13D2-927E-F607C81C9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671B36-6711-BC96-3425-44AF8BAC8D66}"/>
              </a:ext>
            </a:extLst>
          </p:cNvPr>
          <p:cNvSpPr txBox="1">
            <a:spLocks/>
          </p:cNvSpPr>
          <p:nvPr/>
        </p:nvSpPr>
        <p:spPr>
          <a:xfrm>
            <a:off x="1090129" y="1879243"/>
            <a:ext cx="8737452" cy="744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800" dirty="0">
                <a:solidFill>
                  <a:srgbClr val="D21D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Styremøte i TT</a:t>
            </a:r>
          </a:p>
          <a:p>
            <a:pPr algn="l"/>
            <a:r>
              <a:rPr lang="nb-NO" sz="4800" dirty="0">
                <a:solidFill>
                  <a:srgbClr val="D21D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3. mars 2026</a:t>
            </a:r>
          </a:p>
        </p:txBody>
      </p:sp>
      <p:pic>
        <p:nvPicPr>
          <p:cNvPr id="9" name="Bilde 8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14CEE2AD-EF56-6233-D7A4-428C712E3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7E5766-1CFD-C66F-3673-B89F31C5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a typeface="Calibri Light"/>
                <a:cs typeface="Calibri Light"/>
              </a:rPr>
              <a:t>Medlemstall 1. mars 2026</a:t>
            </a: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532446-C5FA-1477-F4BF-3829989C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717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Font typeface="Wingdings" panose="020B0604020202020204" pitchFamily="34" charset="0"/>
              <a:buChar char="Ø"/>
            </a:pPr>
            <a:endParaRPr lang="nb-NO" sz="1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600" b="1" i="1" dirty="0">
                <a:ea typeface="Calibri"/>
                <a:cs typeface="Calibri"/>
              </a:rPr>
              <a:t>Medlemstallet for TT pr 26. januar er 18 482. </a:t>
            </a:r>
            <a:br>
              <a:rPr lang="nb-NO" sz="2600" b="1" i="1" dirty="0">
                <a:ea typeface="Calibri"/>
                <a:cs typeface="Calibri"/>
              </a:rPr>
            </a:br>
            <a:r>
              <a:rPr lang="nb-NO" sz="2600" b="1" i="1" dirty="0">
                <a:solidFill>
                  <a:srgbClr val="FF0000"/>
                </a:solidFill>
                <a:ea typeface="Calibri"/>
                <a:cs typeface="Calibri"/>
              </a:rPr>
              <a:t>Det er 191, eller 1,0 % færre enn samme tid i fjor. Fornyingsgraden er 80 %</a:t>
            </a:r>
            <a:endParaRPr lang="nb-NO" sz="1600" i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900" i="1" dirty="0">
                <a:ea typeface="Calibri"/>
                <a:cs typeface="Calibri"/>
              </a:rPr>
              <a:t>Kommentarer:</a:t>
            </a:r>
            <a:endParaRPr lang="nb-NO" sz="1900" b="1" i="1" dirty="0"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 dirty="0">
                <a:ea typeface="Calibri"/>
                <a:cs typeface="Calibri"/>
              </a:rPr>
              <a:t>DNT samlet har en nedgang på 0,5 %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 dirty="0">
                <a:ea typeface="Calibri"/>
                <a:cs typeface="Calibri"/>
              </a:rPr>
              <a:t>For de store foreningene er utviklingen Oslo +2,2, Bergen -2,4 og Stavanger -1,9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 dirty="0">
                <a:ea typeface="Calibri"/>
                <a:cs typeface="Calibri"/>
              </a:rPr>
              <a:t>I vår region har DNT Nord-Trøndelag -2,9, KNT -8, DNT Romsdal +2 og DNT Sunnmøre +2,8</a:t>
            </a:r>
          </a:p>
          <a:p>
            <a:pPr>
              <a:buFont typeface="Wingdings" panose="020B0604020202020204" pitchFamily="34" charset="0"/>
              <a:buChar char="Ø"/>
            </a:pPr>
            <a:endParaRPr lang="nb-NO" sz="1900" i="1" dirty="0"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nb-NO" sz="2400" i="1" dirty="0">
                <a:ea typeface="Calibri"/>
                <a:cs typeface="Calibri"/>
              </a:rPr>
              <a:t>På landsbasis er fornyingsgraden 77 %, som er lavere enn 2024 da den var 80 %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2400" i="1" dirty="0">
                <a:ea typeface="Calibri"/>
                <a:cs typeface="Calibri"/>
              </a:rPr>
              <a:t>Økning ser vi blant hovedmedlemmer, og ungdom, mens husstand og senior går mest ned.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2400" i="1" dirty="0">
                <a:ea typeface="Calibri"/>
                <a:cs typeface="Calibri"/>
              </a:rPr>
              <a:t>Vi er bekymret for at det har vært svikt i utsendelse til seniormedlemmer på grunn av en markant tilbakegang der. Dette gjelder hele DNT. Vi prøver å finne ut av det, men det er krevende å få gode svar.</a:t>
            </a:r>
          </a:p>
          <a:p>
            <a:pPr marL="0" indent="0">
              <a:buNone/>
            </a:pPr>
            <a:endParaRPr lang="nb-NO" sz="1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400" dirty="0">
                <a:ea typeface="Calibri"/>
                <a:cs typeface="Calibri"/>
              </a:rPr>
              <a:t>     </a:t>
            </a:r>
          </a:p>
          <a:p>
            <a:pPr marL="0" indent="0">
              <a:buNone/>
            </a:pPr>
            <a:br>
              <a:rPr lang="nb-NO" sz="1400" dirty="0">
                <a:ea typeface="Calibri"/>
                <a:cs typeface="Calibri"/>
              </a:rPr>
            </a:br>
            <a:endParaRPr lang="nb-NO" sz="1400" dirty="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 dirty="0">
              <a:cs typeface="Calibri"/>
            </a:endParaRPr>
          </a:p>
          <a:p>
            <a:pPr marL="0" indent="0">
              <a:buNone/>
            </a:pPr>
            <a:endParaRPr lang="nb-NO" sz="1400" dirty="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 dirty="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7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996A56-C746-E452-2995-9D275F66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6E7493-C6DB-9A66-1CB7-C5160D4B6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Flere store rekrutteringsprosesser</a:t>
            </a:r>
          </a:p>
          <a:p>
            <a:pPr lvl="1"/>
            <a:r>
              <a:rPr lang="nb-NO" dirty="0"/>
              <a:t>Elin Wiggen Dahl er ansatt som vertskap på Schulzhytta</a:t>
            </a:r>
          </a:p>
          <a:p>
            <a:pPr lvl="1"/>
            <a:r>
              <a:rPr lang="nb-NO" dirty="0"/>
              <a:t>Helga Bjerke Drøyli er ansatt som vertskap på Gjevilvasshytta</a:t>
            </a:r>
          </a:p>
          <a:p>
            <a:pPr lvl="1"/>
            <a:r>
              <a:rPr lang="nb-NO" dirty="0"/>
              <a:t>Vi har utlyst stilling som ny daglig leder på </a:t>
            </a:r>
            <a:r>
              <a:rPr lang="nb-NO" dirty="0" err="1"/>
              <a:t>Rønningen</a:t>
            </a:r>
            <a:r>
              <a:rPr lang="nb-NO" dirty="0" err="1">
                <a:hlinkClick r:id="rId2"/>
              </a:rPr>
              <a:t>Er</a:t>
            </a:r>
            <a:r>
              <a:rPr lang="nb-NO" dirty="0">
                <a:hlinkClick r:id="rId2"/>
              </a:rPr>
              <a:t> du vår nye daglige leder på Rønningen </a:t>
            </a:r>
            <a:r>
              <a:rPr lang="nb-NO" dirty="0" err="1">
                <a:hlinkClick r:id="rId2"/>
              </a:rPr>
              <a:t>friluftsarena</a:t>
            </a:r>
            <a:r>
              <a:rPr lang="nb-NO" dirty="0">
                <a:hlinkClick r:id="rId2"/>
              </a:rPr>
              <a:t> i Bymarka Trondheim | FINN.no</a:t>
            </a:r>
            <a:endParaRPr lang="nb-NO" dirty="0"/>
          </a:p>
          <a:p>
            <a:endParaRPr lang="nb-NO" dirty="0"/>
          </a:p>
          <a:p>
            <a:pPr marL="457200"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725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078E24-4E67-2F9C-8869-8CDA95F6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5F5EF9-07D8-A503-C87F-5E578A1A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Dialogmøter avholdt med aktører i fjellet.</a:t>
            </a:r>
          </a:p>
          <a:p>
            <a:pPr lvl="1"/>
            <a:r>
              <a:rPr lang="nb-NO" dirty="0"/>
              <a:t>Verneforvaltningen i Trollheimen</a:t>
            </a:r>
          </a:p>
          <a:p>
            <a:pPr lvl="1"/>
            <a:r>
              <a:rPr lang="nb-NO" dirty="0"/>
              <a:t>Verneforvaltningen i Sylan og Roltdalen</a:t>
            </a:r>
          </a:p>
          <a:p>
            <a:pPr lvl="1"/>
            <a:r>
              <a:rPr lang="nb-NO" dirty="0"/>
              <a:t>Reindrifta i Trollheimen</a:t>
            </a:r>
          </a:p>
          <a:p>
            <a:pPr lvl="1"/>
            <a:r>
              <a:rPr lang="nb-NO" dirty="0"/>
              <a:t>Reindrifta i Sylan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Møte med Fylkesmannen i Trøndelag om utvidelse av Roltdalen Nasjonalpark</a:t>
            </a:r>
          </a:p>
          <a:p>
            <a:pPr lvl="1"/>
            <a:r>
              <a:rPr lang="nb-NO" dirty="0"/>
              <a:t>Årsmøte i FNF</a:t>
            </a:r>
          </a:p>
          <a:p>
            <a:pPr lvl="1"/>
            <a:r>
              <a:rPr lang="nb-NO" dirty="0"/>
              <a:t>Årsmøte i trondheimsregionens friluftsråd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459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6E01C-A932-89C8-6306-FE2B3E4F5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D9927A-795B-707D-022D-1E958E64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Avvik februar 2026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2EC972-8B96-5DE4-B3B0-D52D91569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Turledersamling på Gjevilvasshytta 21. februar 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dirty="0"/>
              <a:t>Deltaker falt på tur og skadet et kne. </a:t>
            </a:r>
          </a:p>
          <a:p>
            <a:pPr marL="914400" lvl="2" indent="0">
              <a:buNone/>
            </a:pPr>
            <a:r>
              <a:rPr lang="nb-NO" dirty="0"/>
              <a:t>Turleder kontaktet redningssentral, orienterte leder for samlingen, som igjen kontaktet daglig leder</a:t>
            </a:r>
          </a:p>
          <a:p>
            <a:pPr marL="914400" lvl="2" indent="0">
              <a:buNone/>
            </a:pPr>
            <a:r>
              <a:rPr lang="nb-NO" dirty="0"/>
              <a:t>Røde kors ble satt på saken, og iverksatte evakuering med snøscooter	</a:t>
            </a:r>
          </a:p>
          <a:p>
            <a:pPr marL="914400" lvl="2" indent="0">
              <a:buNone/>
            </a:pPr>
            <a:r>
              <a:rPr lang="nb-NO" dirty="0"/>
              <a:t>Turleder sørget for å holde pasienten varm og stabil på stedet sammen med nødvendig antall personer. Resten av turfølget returnerte med assisterende turleder</a:t>
            </a:r>
          </a:p>
          <a:p>
            <a:pPr marL="914400" lvl="2" indent="0">
              <a:buNone/>
            </a:pPr>
            <a:r>
              <a:rPr lang="nb-NO" dirty="0"/>
              <a:t>Ytterligere tiltak ble ikke vurdert nødvendig</a:t>
            </a:r>
          </a:p>
          <a:p>
            <a:pPr marL="914400" lvl="2" indent="0">
              <a:buNone/>
            </a:pPr>
            <a:endParaRPr lang="nb-NO" dirty="0"/>
          </a:p>
          <a:p>
            <a:pPr marL="914400" lvl="2" indent="0">
              <a:buNone/>
            </a:pPr>
            <a:r>
              <a:rPr lang="nb-NO" dirty="0"/>
              <a:t>Dette er helt i tråd med TTs handlingsplan for ulykker.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344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D91382-510C-A2C4-C781-7EC90F69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Status ansettelse av ny daglig leder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4302CF-84F1-1300-2373-04716758F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dirty="0"/>
          </a:p>
          <a:p>
            <a:r>
              <a:rPr lang="nb-NO" dirty="0"/>
              <a:t>Søknadsfristen gikk ut 25. januar</a:t>
            </a:r>
          </a:p>
          <a:p>
            <a:r>
              <a:rPr lang="nb-NO" dirty="0"/>
              <a:t>Det er kommet inn 90 søknader </a:t>
            </a:r>
          </a:p>
          <a:p>
            <a:r>
              <a:rPr lang="nb-NO" dirty="0"/>
              <a:t>Ansettelsesutvalget har hatt et møte 29. Januar for å velge ut inntil 10 personer til et første intervju</a:t>
            </a:r>
          </a:p>
        </p:txBody>
      </p:sp>
    </p:spTree>
    <p:extLst>
      <p:ext uri="{BB962C8B-B14F-4D97-AF65-F5344CB8AC3E}">
        <p14:creationId xmlns:p14="http://schemas.microsoft.com/office/powerpoint/2010/main" val="297215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FA2F-01BA-3181-5111-78BA8DB0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B5890-8EF4-C463-0842-870368F8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Handlingsplan 2026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3D9978-881D-A0BF-B829-1E87444F2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b-NO" dirty="0"/>
              <a:t>Starte arbeidet med å nå målene i </a:t>
            </a:r>
            <a:r>
              <a:rPr lang="nb-NO" dirty="0" err="1"/>
              <a:t>veivalgsdokumentet</a:t>
            </a:r>
            <a:endParaRPr lang="nb-NO" dirty="0"/>
          </a:p>
          <a:p>
            <a:r>
              <a:rPr lang="nb-NO" dirty="0"/>
              <a:t>Legger opp til vekst både i medlemskap, aktivitet, hyttebesøk og frivillighet</a:t>
            </a:r>
          </a:p>
          <a:p>
            <a:r>
              <a:rPr lang="nb-NO" dirty="0"/>
              <a:t>Styrke frivilligheten på aktivitet gjennom kurs, og felleskapsaktiviteter  for å styrke grunnlaget for å skape et attraktivt turtilbud</a:t>
            </a:r>
          </a:p>
          <a:p>
            <a:r>
              <a:rPr lang="nb-NO" dirty="0"/>
              <a:t>Styrke arbeidet med vedlikehold og driftsforbedringer av de betjente hyttene for å være i stand til å møte økt etterspørsel, og holde kvaliteten på et høyt nivå</a:t>
            </a:r>
          </a:p>
          <a:p>
            <a:r>
              <a:rPr lang="nb-NO" dirty="0"/>
              <a:t>Forsterke arbeidet med utviklingsprosjektene på hyttene for å få gjennomført den omfattende prosjektplanen.</a:t>
            </a:r>
          </a:p>
          <a:p>
            <a:r>
              <a:rPr lang="nb-NO" dirty="0"/>
              <a:t>Forsteke markeds, og informasjonsarbeidet ytterligere som viktig bidrag for å </a:t>
            </a:r>
            <a:r>
              <a:rPr lang="nb-NO"/>
              <a:t>skape vekst.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5659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ødorans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F4781EA1EBC248B682CB08DEBEB906" ma:contentTypeVersion="17" ma:contentTypeDescription="Opprett et nytt dokument." ma:contentTypeScope="" ma:versionID="1ac3cd159ddb15ed1bd20609ab7571b9">
  <xsd:schema xmlns:xsd="http://www.w3.org/2001/XMLSchema" xmlns:xs="http://www.w3.org/2001/XMLSchema" xmlns:p="http://schemas.microsoft.com/office/2006/metadata/properties" xmlns:ns2="cd782f36-3558-4c12-815d-8f4369b95125" xmlns:ns3="4a7dccd5-520c-45ea-b284-9612a2de32ab" targetNamespace="http://schemas.microsoft.com/office/2006/metadata/properties" ma:root="true" ma:fieldsID="b5bdf43a691fb802c173aa6a1bd1162d" ns2:_="" ns3:_="">
    <xsd:import namespace="cd782f36-3558-4c12-815d-8f4369b95125"/>
    <xsd:import namespace="4a7dccd5-520c-45ea-b284-9612a2de32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82f36-3558-4c12-815d-8f4369b95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7d2d2776-fb6c-4f3a-b983-a30e9d7cb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dccd5-520c-45ea-b284-9612a2de32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ba6c03-105d-4413-8432-628f6935c08c}" ma:internalName="TaxCatchAll" ma:showField="CatchAllData" ma:web="4a7dccd5-520c-45ea-b284-9612a2de32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7dccd5-520c-45ea-b284-9612a2de32ab">
      <UserInfo>
        <DisplayName>Berit Reppen Lorentzen</DisplayName>
        <AccountId>23</AccountId>
        <AccountType/>
      </UserInfo>
      <UserInfo>
        <DisplayName>Kjersti Berg Sandvik</DisplayName>
        <AccountId>21</AccountId>
        <AccountType/>
      </UserInfo>
      <UserInfo>
        <DisplayName>Silje Hoel Fossen</DisplayName>
        <AccountId>61</AccountId>
        <AccountType/>
      </UserInfo>
      <UserInfo>
        <DisplayName>TT Ledergruppe-medlemmer</DisplayName>
        <AccountId>66</AccountId>
        <AccountType/>
      </UserInfo>
      <UserInfo>
        <DisplayName>Knut Balstad</DisplayName>
        <AccountId>76</AccountId>
        <AccountType/>
      </UserInfo>
      <UserInfo>
        <DisplayName>Helga Bjerke Drøyli</DisplayName>
        <AccountId>22</AccountId>
        <AccountType/>
      </UserInfo>
    </SharedWithUsers>
    <lcf76f155ced4ddcb4097134ff3c332f xmlns="cd782f36-3558-4c12-815d-8f4369b95125">
      <Terms xmlns="http://schemas.microsoft.com/office/infopath/2007/PartnerControls"/>
    </lcf76f155ced4ddcb4097134ff3c332f>
    <TaxCatchAll xmlns="4a7dccd5-520c-45ea-b284-9612a2de32ab" xsi:nil="true"/>
  </documentManagement>
</p:properties>
</file>

<file path=customXml/itemProps1.xml><?xml version="1.0" encoding="utf-8"?>
<ds:datastoreItem xmlns:ds="http://schemas.openxmlformats.org/officeDocument/2006/customXml" ds:itemID="{2B6D65BE-3EA7-4AD8-9559-1905BE77F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3467EA-2BBC-4A22-964E-5DF85F196EFA}"/>
</file>

<file path=customXml/itemProps3.xml><?xml version="1.0" encoding="utf-8"?>
<ds:datastoreItem xmlns:ds="http://schemas.openxmlformats.org/officeDocument/2006/customXml" ds:itemID="{627A63B9-62B5-4267-9A0C-22B8E93A43BF}">
  <ds:schemaRefs>
    <ds:schemaRef ds:uri="4a7dccd5-520c-45ea-b284-9612a2de32ab"/>
    <ds:schemaRef ds:uri="cd782f36-3558-4c12-815d-8f4369b951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481</Words>
  <Application>Microsoft Office PowerPoint</Application>
  <PresentationFormat>Widescreen</PresentationFormat>
  <Paragraphs>55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Office-tema</vt:lpstr>
      <vt:lpstr>PowerPoint-presentasjon</vt:lpstr>
      <vt:lpstr>Medlemstall 1. mars 2026</vt:lpstr>
      <vt:lpstr>Status drift</vt:lpstr>
      <vt:lpstr>Status drift</vt:lpstr>
      <vt:lpstr>Avvik februar 2026</vt:lpstr>
      <vt:lpstr>Status ansettelse av ny daglig leder</vt:lpstr>
      <vt:lpstr>Handlingsplan 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Egil Hurum</dc:creator>
  <cp:lastModifiedBy>Frode Støre Bergrem</cp:lastModifiedBy>
  <cp:revision>2</cp:revision>
  <dcterms:created xsi:type="dcterms:W3CDTF">2021-01-07T11:15:29Z</dcterms:created>
  <dcterms:modified xsi:type="dcterms:W3CDTF">2026-03-03T13:00:31Z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0x010100A5F4781EA1EBC248B682CB08DEBEB906</vt:lpwstr>
  </property>
  <property fmtid="{D5CDD505-2E9C-101B-9397-08002B2CF9AE}" pid="3" name="MSIP_Label_f72e1550-8259-4cf3-a1ec-0faec9abf3e8_Enabled">
    <vt:lpwstr>true</vt:lpwstr>
  </property>
  <property fmtid="{D5CDD505-2E9C-101B-9397-08002B2CF9AE}" pid="4" name="MSIP_Label_f72e1550-8259-4cf3-a1ec-0faec9abf3e8_SetDate">
    <vt:lpwstr>2022-10-10T16:44:05Z</vt:lpwstr>
  </property>
  <property fmtid="{D5CDD505-2E9C-101B-9397-08002B2CF9AE}" pid="5" name="MSIP_Label_f72e1550-8259-4cf3-a1ec-0faec9abf3e8_Method">
    <vt:lpwstr>Privileged</vt:lpwstr>
  </property>
  <property fmtid="{D5CDD505-2E9C-101B-9397-08002B2CF9AE}" pid="6" name="MSIP_Label_f72e1550-8259-4cf3-a1ec-0faec9abf3e8_Name">
    <vt:lpwstr>f72e1550-8259-4cf3-a1ec-0faec9abf3e8</vt:lpwstr>
  </property>
  <property fmtid="{D5CDD505-2E9C-101B-9397-08002B2CF9AE}" pid="7" name="MSIP_Label_f72e1550-8259-4cf3-a1ec-0faec9abf3e8_SiteId">
    <vt:lpwstr>156b047c-a56e-40a2-9f11-b69d58cf5508</vt:lpwstr>
  </property>
  <property fmtid="{D5CDD505-2E9C-101B-9397-08002B2CF9AE}" pid="8" name="MSIP_Label_f72e1550-8259-4cf3-a1ec-0faec9abf3e8_ActionId">
    <vt:lpwstr>9adde6c3-5b23-4450-bce0-7e2e491fc954</vt:lpwstr>
  </property>
  <property fmtid="{D5CDD505-2E9C-101B-9397-08002B2CF9AE}" pid="9" name="MSIP_Label_f72e1550-8259-4cf3-a1ec-0faec9abf3e8_ContentBits">
    <vt:lpwstr>0</vt:lpwstr>
  </property>
</Properties>
</file>