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6B93DD-46EA-4FF0-A17F-0906FC6B76B8}" v="17" dt="2026-01-28T12:04:07.2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3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hivolda365-my.sharepoint.com/personal/longvane_hivolda_no/Documents/Privat/Sogndal%20Turlag/&#197;rsm&#248;te%202026/&#248;konomisk%20utvikling%20fra%202012%20til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nb-N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086461049394292E-2"/>
          <c:y val="3.6090231261655122E-2"/>
          <c:w val="0.91854405113904725"/>
          <c:h val="0.88572752917372632"/>
        </c:manualLayout>
      </c:layout>
      <c:lineChart>
        <c:grouping val="standard"/>
        <c:varyColors val="0"/>
        <c:ser>
          <c:idx val="0"/>
          <c:order val="0"/>
          <c:tx>
            <c:strRef>
              <c:f>'Ark1'!$A$2</c:f>
              <c:strCache>
                <c:ptCount val="1"/>
                <c:pt idx="0">
                  <c:v>Utgifter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'Ark1'!$B$1:$O$1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'Ark1'!$B$2:$O$2</c:f>
              <c:numCache>
                <c:formatCode>0</c:formatCode>
                <c:ptCount val="14"/>
                <c:pt idx="0">
                  <c:v>275585.46999999997</c:v>
                </c:pt>
                <c:pt idx="1">
                  <c:v>267196.52</c:v>
                </c:pt>
                <c:pt idx="2">
                  <c:v>314355.70999999996</c:v>
                </c:pt>
                <c:pt idx="3">
                  <c:v>246595.56000000003</c:v>
                </c:pt>
                <c:pt idx="4">
                  <c:v>355146.98</c:v>
                </c:pt>
                <c:pt idx="5">
                  <c:v>331485.66000000003</c:v>
                </c:pt>
                <c:pt idx="6">
                  <c:v>434685.5500000001</c:v>
                </c:pt>
                <c:pt idx="7">
                  <c:v>512480.55999999994</c:v>
                </c:pt>
                <c:pt idx="8">
                  <c:v>620903.1399999999</c:v>
                </c:pt>
                <c:pt idx="9">
                  <c:v>1038779</c:v>
                </c:pt>
                <c:pt idx="10">
                  <c:v>964152</c:v>
                </c:pt>
                <c:pt idx="11">
                  <c:v>1228830</c:v>
                </c:pt>
                <c:pt idx="12">
                  <c:v>1192888</c:v>
                </c:pt>
                <c:pt idx="13">
                  <c:v>952658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BC-414A-AFF3-3F25DEAA3E21}"/>
            </c:ext>
          </c:extLst>
        </c:ser>
        <c:ser>
          <c:idx val="1"/>
          <c:order val="1"/>
          <c:tx>
            <c:strRef>
              <c:f>'Ark1'!$A$3</c:f>
              <c:strCache>
                <c:ptCount val="1"/>
                <c:pt idx="0">
                  <c:v>Inntekter 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'Ark1'!$B$1:$O$1</c:f>
              <c:numCache>
                <c:formatCode>General</c:formatCode>
                <c:ptCount val="14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  <c:pt idx="13">
                  <c:v>2025</c:v>
                </c:pt>
              </c:numCache>
            </c:numRef>
          </c:cat>
          <c:val>
            <c:numRef>
              <c:f>'Ark1'!$B$3:$O$3</c:f>
              <c:numCache>
                <c:formatCode>0</c:formatCode>
                <c:ptCount val="14"/>
                <c:pt idx="0">
                  <c:v>237345</c:v>
                </c:pt>
                <c:pt idx="1">
                  <c:v>283974.34999999998</c:v>
                </c:pt>
                <c:pt idx="2">
                  <c:v>307796.55</c:v>
                </c:pt>
                <c:pt idx="3">
                  <c:v>384785.57</c:v>
                </c:pt>
                <c:pt idx="4">
                  <c:v>371817.51</c:v>
                </c:pt>
                <c:pt idx="5">
                  <c:v>426519.86000000004</c:v>
                </c:pt>
                <c:pt idx="6">
                  <c:v>389750.31</c:v>
                </c:pt>
                <c:pt idx="7">
                  <c:v>695876.59</c:v>
                </c:pt>
                <c:pt idx="8">
                  <c:v>588945.01</c:v>
                </c:pt>
                <c:pt idx="9">
                  <c:v>942489</c:v>
                </c:pt>
                <c:pt idx="10">
                  <c:v>996204</c:v>
                </c:pt>
                <c:pt idx="11">
                  <c:v>1043828</c:v>
                </c:pt>
                <c:pt idx="12">
                  <c:v>1340469</c:v>
                </c:pt>
                <c:pt idx="13">
                  <c:v>1299959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EBC-414A-AFF3-3F25DEAA3E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7417808"/>
        <c:axId val="827418528"/>
      </c:lineChart>
      <c:catAx>
        <c:axId val="827417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827418528"/>
        <c:crosses val="autoZero"/>
        <c:auto val="1"/>
        <c:lblAlgn val="ctr"/>
        <c:lblOffset val="100"/>
        <c:noMultiLvlLbl val="0"/>
      </c:catAx>
      <c:valAx>
        <c:axId val="82741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nb-NO"/>
          </a:p>
        </c:txPr>
        <c:crossAx val="827417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b-NO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nb-N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DA7E759-260A-0BFE-09B5-B3CD76CC97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31CA5CC1-4646-14ED-B18E-3E6F60C125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n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7C559F2-485C-135F-E6CB-65826FA09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DCEEC92-494A-991C-C89F-BA67EDBB8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82D14C1-EE0D-066A-9377-4E2648AE6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748224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7A54659-B894-C25B-C43E-A92AB3222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7A718BC-820D-E5C3-C71A-8FB193A1F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2880EDC-B7CA-2EDF-59B9-11787633A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6FFA45-B79B-926A-36F1-27AE40DDC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44ACA81-CFAA-B115-B413-981388AE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51648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C25BE1A5-B3A8-883D-5F27-4A01FD7BB2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5EC853A-FB68-BC72-1D6D-E3084FB7E5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0A5195A-5194-01F9-EA41-99FDB5133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627009F-26DC-30E0-60D5-B4C6749D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3128CAE-0144-5C1F-A4D1-C4785E990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590609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A26F52F-0FB2-7DFB-FA7F-392A88873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AF3C322-7FE6-4140-4CE8-DD6C84D44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C040E36-0604-601C-360A-7FD5CA438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638497C-3D22-145A-D343-B74018D33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9D632FC-7FB0-353E-A1C8-0D8D994DD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65040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CC65CCA-9DDB-5DC2-33F2-9D1796507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23B66A25-6371-EA7D-3035-373C9BC11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5EEBB6C9-11E7-D9F0-2422-F8B4EF2FA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59E24F5C-A694-57E3-8A28-041C5DC88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00F6826-78F7-4BA2-B871-968398C54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968382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4C4E6DA-6995-E17F-575D-A442000A6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25B806-6D15-2525-B579-C6D8C536A9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7AC55F7-18CC-F4EB-259C-D1BD10165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9E3C3AAF-0049-C5B8-4673-E31279DB9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D67EBB0-F74D-FDF8-18C0-28F93743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58E0986-EF20-94DD-6746-11C0E7847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01982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623DA4A-4889-5FA9-2BD7-DBE86CC21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04DE697-C4A9-B54D-BE67-F3EF95F983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06C9CE9D-2C5F-283F-5EAE-9062EADBF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E10735E-9980-4E2B-E1BC-1CF3D2767F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900B835-DA8A-49B5-4C51-D079CD358F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E60F45BB-E33B-CF3C-703B-31D2571AA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BE242570-33C1-F72B-9876-1B5EF7C572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6C9B8587-34F7-7CC0-0BAE-115DA8C3E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301257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D9343A-855A-A091-5262-9D2E3A192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1BDDBA8B-829D-995A-74F6-2239AA26F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3C40CAAE-6E92-7EFE-4250-C638969D9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8C0C1EE6-5DF2-A5B6-57D5-588B0A4B9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81303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BEB4D04-1DA2-B921-1280-711DE328F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0F279A9D-5F03-82C7-537B-D67728C3B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A9D3B5CD-FE54-0540-2053-B2139373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896141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68C0FE3-2DFB-EBFC-11A2-66B29996A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8C1E5B4-6A57-6B71-75BF-5B2F7902E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26D44BA-C770-7053-0578-247292427B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C123477-BD1E-34A5-3281-6F59BAA5A9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8FA0D674-CC1D-1E08-2203-74861234F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6CEAA71-9F4F-F88F-0477-75F34CD3F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268742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0C474CD-49F5-ACA3-EBFE-01F9845B0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A529AFD7-BF76-E521-BE37-A36EFD1EF6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n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B1C5F0D-A04F-1CC9-525F-E36DF777E5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31383D3-FED9-E666-FA77-013A684E1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48370EC2-5E44-DCBB-D839-D08ECC80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n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EC18AF6-384F-F26E-6555-7B1D5D6A9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323329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D18B56D5-5EA1-39B9-A540-A42DC2818A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n-NO"/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0BD0979-8B8E-4F78-8B94-692C0ECB9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n-NO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B812FB03-71AC-1186-8E2D-43F65C2592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82363D-5936-466E-99BC-252696448724}" type="datetimeFigureOut">
              <a:rPr lang="nn-NO" smtClean="0"/>
              <a:t>10.02.2026</a:t>
            </a:fld>
            <a:endParaRPr lang="nn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4D3C958-A2C8-16F4-4290-D3909787B5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n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94E22D8D-B5D6-EF25-FC91-8CDB5F9A48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7C8905-4439-4263-B3BD-7E997C74693C}" type="slidenum">
              <a:rPr lang="nn-NO" smtClean="0"/>
              <a:t>‹#›</a:t>
            </a:fld>
            <a:endParaRPr lang="nn-NO"/>
          </a:p>
        </p:txBody>
      </p:sp>
    </p:spTree>
    <p:extLst>
      <p:ext uri="{BB962C8B-B14F-4D97-AF65-F5344CB8AC3E}">
        <p14:creationId xmlns:p14="http://schemas.microsoft.com/office/powerpoint/2010/main" val="1356511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1.xlsx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C139C9FC-DC11-DBFB-5B9C-7F9E6F6A36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n-NO" dirty="0"/>
              <a:t>Årsmøte 2026</a:t>
            </a:r>
          </a:p>
        </p:txBody>
      </p:sp>
      <p:sp>
        <p:nvSpPr>
          <p:cNvPr id="5" name="Undertittel 4">
            <a:extLst>
              <a:ext uri="{FF2B5EF4-FFF2-40B4-BE49-F238E27FC236}">
                <a16:creationId xmlns:a16="http://schemas.microsoft.com/office/drawing/2014/main" id="{BD3C8AA4-68AF-E9D0-767F-7144EA1E52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n-NO" dirty="0"/>
              <a:t>Sak </a:t>
            </a:r>
          </a:p>
          <a:p>
            <a:r>
              <a:rPr lang="nn-NO" noProof="0" dirty="0"/>
              <a:t>Godkjenning av rekneskap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495E757-CF02-050D-7139-04AC655137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0231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9E68368-430F-CE27-1B9C-CA64BDA0E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7903" y="118691"/>
            <a:ext cx="10515600" cy="1325563"/>
          </a:xfrm>
        </p:spPr>
        <p:txBody>
          <a:bodyPr/>
          <a:lstStyle/>
          <a:p>
            <a:pPr algn="ctr"/>
            <a:r>
              <a:rPr lang="nn-NO" dirty="0"/>
              <a:t>Sogndal Turlag – økonomi </a:t>
            </a: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2AD5AD40-5CA0-FAF1-B7AD-5D4EE65E82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38673926"/>
              </p:ext>
            </p:extLst>
          </p:nvPr>
        </p:nvGraphicFramePr>
        <p:xfrm>
          <a:off x="1459230" y="261938"/>
          <a:ext cx="9273540" cy="63341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2">
            <a:extLst>
              <a:ext uri="{FF2B5EF4-FFF2-40B4-BE49-F238E27FC236}">
                <a16:creationId xmlns:a16="http://schemas.microsoft.com/office/drawing/2014/main" id="{8AA22112-6466-B3F1-6208-5B4D500D82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92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40949F6-ADF6-DF81-CF0F-8DD5EB9603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Rekneskap 2025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8F82BE8-41B4-5D5F-8834-E7BF234593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n-NO" dirty="0"/>
              <a:t>Rekneskapen som vi legg fram er for </a:t>
            </a:r>
            <a:r>
              <a:rPr lang="nn-NO" dirty="0" err="1"/>
              <a:t>peridoen</a:t>
            </a:r>
            <a:r>
              <a:rPr lang="nn-NO" dirty="0"/>
              <a:t> 1.11.2024 – 31.12.2025</a:t>
            </a:r>
          </a:p>
          <a:p>
            <a:r>
              <a:rPr lang="nn-NO" dirty="0"/>
              <a:t>Sogndal turlag har eit overskot på om lag </a:t>
            </a:r>
            <a:r>
              <a:rPr lang="nn-NO" b="1" dirty="0"/>
              <a:t>380 000 </a:t>
            </a:r>
            <a:r>
              <a:rPr lang="nn-NO" dirty="0"/>
              <a:t>for perioden </a:t>
            </a:r>
          </a:p>
          <a:p>
            <a:endParaRPr lang="nn-NO" dirty="0"/>
          </a:p>
          <a:p>
            <a:endParaRPr lang="nn-NO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0B5868F-A997-0A15-305E-9496E4CD43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26416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540CD2A-313A-16E3-7368-AEB55434F1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2608" y="0"/>
            <a:ext cx="10515600" cy="1325563"/>
          </a:xfrm>
        </p:spPr>
        <p:txBody>
          <a:bodyPr anchor="t"/>
          <a:lstStyle/>
          <a:p>
            <a:pPr algn="ctr"/>
            <a:r>
              <a:rPr lang="nn-NO" dirty="0"/>
              <a:t>Inntekter 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1899E09D-C111-8227-95C1-A93430B4BD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5455915"/>
              </p:ext>
            </p:extLst>
          </p:nvPr>
        </p:nvGraphicFramePr>
        <p:xfrm>
          <a:off x="1466625" y="937725"/>
          <a:ext cx="8455588" cy="5501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962638" imgH="3879894" progId="Excel.Sheet.12">
                  <p:embed/>
                </p:oleObj>
              </mc:Choice>
              <mc:Fallback>
                <p:oleObj name="Worksheet" r:id="rId2" imgW="5962638" imgH="3879894" progId="Excel.Sheet.12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:a16="http://schemas.microsoft.com/office/drawing/2014/main" id="{1899E09D-C111-8227-95C1-A93430B4BD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466625" y="937725"/>
                        <a:ext cx="8455588" cy="55019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AA1A03E2-A31E-A401-5CE9-3C775B12FC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64307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8D3ABCA-6763-B4EE-633B-AC122B798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n-NO" dirty="0"/>
              <a:t>Kostnader </a:t>
            </a:r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95B50CA0-93DA-18A0-FE60-0A4BA2BE62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229805"/>
              </p:ext>
            </p:extLst>
          </p:nvPr>
        </p:nvGraphicFramePr>
        <p:xfrm>
          <a:off x="1016000" y="1555750"/>
          <a:ext cx="8767763" cy="538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4667324" imgH="2867025" progId="Excel.Sheet.12">
                  <p:embed/>
                </p:oleObj>
              </mc:Choice>
              <mc:Fallback>
                <p:oleObj name="Worksheet" r:id="rId2" imgW="4667324" imgH="2867025" progId="Excel.Sheet.12">
                  <p:embed/>
                  <p:pic>
                    <p:nvPicPr>
                      <p:cNvPr id="7" name="Objekt 6">
                        <a:extLst>
                          <a:ext uri="{FF2B5EF4-FFF2-40B4-BE49-F238E27FC236}">
                            <a16:creationId xmlns:a16="http://schemas.microsoft.com/office/drawing/2014/main" id="{95B50CA0-93DA-18A0-FE60-0A4BA2BE628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16000" y="1555750"/>
                        <a:ext cx="8767763" cy="53863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9B64BAC0-857B-2A1D-48D8-8DBDA8DF44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172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48A23C-8082-B35D-8B3A-C611630A2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n-NO" dirty="0"/>
              <a:t>Resultat </a:t>
            </a:r>
          </a:p>
        </p:txBody>
      </p:sp>
      <p:graphicFrame>
        <p:nvGraphicFramePr>
          <p:cNvPr id="5" name="Objekt 4">
            <a:extLst>
              <a:ext uri="{FF2B5EF4-FFF2-40B4-BE49-F238E27FC236}">
                <a16:creationId xmlns:a16="http://schemas.microsoft.com/office/drawing/2014/main" id="{05C735E2-502D-EDC5-08D6-58090304FE6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341553"/>
              </p:ext>
            </p:extLst>
          </p:nvPr>
        </p:nvGraphicFramePr>
        <p:xfrm>
          <a:off x="1233488" y="2184400"/>
          <a:ext cx="7769225" cy="3181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628812" imgH="1076325" progId="Excel.Sheet.12">
                  <p:embed/>
                </p:oleObj>
              </mc:Choice>
              <mc:Fallback>
                <p:oleObj name="Worksheet" r:id="rId2" imgW="2628812" imgH="1076325" progId="Excel.Sheet.12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:a16="http://schemas.microsoft.com/office/drawing/2014/main" id="{05C735E2-502D-EDC5-08D6-58090304FE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233488" y="2184400"/>
                        <a:ext cx="7769225" cy="3181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BB855342-23CA-2A6B-037A-A396D3FEC8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28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380FA99-2F89-AB8B-B3A2-A1C40CFA3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Likviditet </a:t>
            </a:r>
          </a:p>
        </p:txBody>
      </p:sp>
      <p:pic>
        <p:nvPicPr>
          <p:cNvPr id="5" name="Bilde 4">
            <a:extLst>
              <a:ext uri="{FF2B5EF4-FFF2-40B4-BE49-F238E27FC236}">
                <a16:creationId xmlns:a16="http://schemas.microsoft.com/office/drawing/2014/main" id="{31980588-C282-2BE2-C22F-C0ADD2DA6E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520" y="1739812"/>
            <a:ext cx="9229463" cy="4969712"/>
          </a:xfrm>
          <a:prstGeom prst="rect">
            <a:avLst/>
          </a:prstGeom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42FAF849-14AD-E4A3-9E54-2FF68BFAE2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3633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29570D1-8867-FE8B-B8A1-DE88BC45D7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nn-NO" dirty="0"/>
              <a:t>Framlegg til vedtak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9CB670E-7656-27B7-A6B4-C8E5D483B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536" y="186453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nn-NO" dirty="0"/>
              <a:t>Årsmøte godkjenner årsrekneskap for </a:t>
            </a:r>
            <a:r>
              <a:rPr lang="nn-NO" dirty="0" err="1"/>
              <a:t>peridoen</a:t>
            </a:r>
            <a:r>
              <a:rPr lang="nn-NO" dirty="0"/>
              <a:t> 1.11.2024 – 31.12.2025. 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535E91F-3AA4-94A3-7D83-B7BF274082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08334" y="180739"/>
            <a:ext cx="884045" cy="12005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37010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a2b04c98-3e8b-47a3-97e1-376b9a0197ee}" enabled="0" method="" siteId="{a2b04c98-3e8b-47a3-97e1-376b9a0197ee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51</Words>
  <Application>Microsoft Office PowerPoint</Application>
  <PresentationFormat>Widescreen</PresentationFormat>
  <Paragraphs>13</Paragraphs>
  <Slides>8</Slides>
  <Notes>0</Notes>
  <HiddenSlides>0</HiddenSlides>
  <MMClips>0</MMClips>
  <ScaleCrop>false</ScaleCrop>
  <HeadingPairs>
    <vt:vector size="8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Innebygde OLE-servere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Office-tema</vt:lpstr>
      <vt:lpstr>Worksheet</vt:lpstr>
      <vt:lpstr>Årsmøte 2026</vt:lpstr>
      <vt:lpstr>Sogndal Turlag – økonomi </vt:lpstr>
      <vt:lpstr>Rekneskap 2025 </vt:lpstr>
      <vt:lpstr>Inntekter </vt:lpstr>
      <vt:lpstr>Kostnader </vt:lpstr>
      <vt:lpstr>Resultat </vt:lpstr>
      <vt:lpstr>Likviditet </vt:lpstr>
      <vt:lpstr>Framlegg til vedtak </vt:lpstr>
    </vt:vector>
  </TitlesOfParts>
  <Company>Hogskulen i Volda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Leif Jostein Longvanes</dc:creator>
  <cp:lastModifiedBy>Arthur Langeland</cp:lastModifiedBy>
  <cp:revision>7</cp:revision>
  <dcterms:created xsi:type="dcterms:W3CDTF">2026-01-27T15:13:22Z</dcterms:created>
  <dcterms:modified xsi:type="dcterms:W3CDTF">2026-02-10T15:25:48Z</dcterms:modified>
</cp:coreProperties>
</file>