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3"/>
  </p:notesMasterIdLst>
  <p:sldIdLst>
    <p:sldId id="256" r:id="rId5"/>
    <p:sldId id="394" r:id="rId6"/>
    <p:sldId id="399" r:id="rId7"/>
    <p:sldId id="402" r:id="rId8"/>
    <p:sldId id="398" r:id="rId9"/>
    <p:sldId id="403" r:id="rId10"/>
    <p:sldId id="400" r:id="rId11"/>
    <p:sldId id="40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FFFF"/>
    <a:srgbClr val="CC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ode Støre Bergrem" userId="cd51b4c9-67cb-4024-a558-b8b770e3f588" providerId="ADAL" clId="{0A1503A6-AF53-46B5-867B-5F0144EAE141}"/>
    <pc:docChg chg="custSel modSld">
      <pc:chgData name="Frode Støre Bergrem" userId="cd51b4c9-67cb-4024-a558-b8b770e3f588" providerId="ADAL" clId="{0A1503A6-AF53-46B5-867B-5F0144EAE141}" dt="2024-03-07T08:29:44.243" v="425" actId="20577"/>
      <pc:docMkLst>
        <pc:docMk/>
      </pc:docMkLst>
      <pc:sldChg chg="modSp mod">
        <pc:chgData name="Frode Støre Bergrem" userId="cd51b4c9-67cb-4024-a558-b8b770e3f588" providerId="ADAL" clId="{0A1503A6-AF53-46B5-867B-5F0144EAE141}" dt="2024-03-07T08:29:44.243" v="425" actId="20577"/>
        <pc:sldMkLst>
          <pc:docMk/>
          <pc:sldMk cId="3048473049" sldId="394"/>
        </pc:sldMkLst>
        <pc:spChg chg="mod">
          <ac:chgData name="Frode Støre Bergrem" userId="cd51b4c9-67cb-4024-a558-b8b770e3f588" providerId="ADAL" clId="{0A1503A6-AF53-46B5-867B-5F0144EAE141}" dt="2024-03-07T08:29:44.243" v="425" actId="20577"/>
          <ac:spMkLst>
            <pc:docMk/>
            <pc:sldMk cId="3048473049" sldId="394"/>
            <ac:spMk id="3" creationId="{A830B9A0-EEBE-4E20-83FE-12088D82085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61C4E-2A3D-433E-9EFE-D091B234C17A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9DEAC-E277-4512-8474-8EAB7F4160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9327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7D55-D517-4963-A841-BB4F7F3E36C6}" type="datetimeFigureOut">
              <a:rPr lang="nb-NO" smtClean="0"/>
              <a:pPr/>
              <a:t>01.03.2024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8F5B-6A80-4594-B8B1-52C4A97C321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9632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7D55-D517-4963-A841-BB4F7F3E36C6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8F5B-6A80-4594-B8B1-52C4A97C32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1639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7D55-D517-4963-A841-BB4F7F3E36C6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8F5B-6A80-4594-B8B1-52C4A97C32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8744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DB45AE62-22AE-4E48-94D1-641D34ECD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7D55-D517-4963-A841-BB4F7F3E36C6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405D4D8-3219-4BF8-B025-77DAD8538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F954AFD-6D85-4371-AC1B-4D4137FE4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8F5B-6A80-4594-B8B1-52C4A97C32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40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7D55-D517-4963-A841-BB4F7F3E36C6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8F5B-6A80-4594-B8B1-52C4A97C32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947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7D55-D517-4963-A841-BB4F7F3E36C6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8F5B-6A80-4594-B8B1-52C4A97C32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5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7D55-D517-4963-A841-BB4F7F3E36C6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8F5B-6A80-4594-B8B1-52C4A97C32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427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7D55-D517-4963-A841-BB4F7F3E36C6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8F5B-6A80-4594-B8B1-52C4A97C32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8211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7D55-D517-4963-A841-BB4F7F3E36C6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8F5B-6A80-4594-B8B1-52C4A97C32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831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7D55-D517-4963-A841-BB4F7F3E36C6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8F5B-6A80-4594-B8B1-52C4A97C32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6540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7D55-D517-4963-A841-BB4F7F3E36C6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8F5B-6A80-4594-B8B1-52C4A97C32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6805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D7D55-D517-4963-A841-BB4F7F3E36C6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B8F5B-6A80-4594-B8B1-52C4A97C321D}" type="slidenum">
              <a:rPr lang="nb-NO" smtClean="0"/>
              <a:t>‹#›</a:t>
            </a:fld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8310F4E3-A754-43D1-A070-B6CE302F614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1365" y="230192"/>
            <a:ext cx="405385" cy="435865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98A89980-B889-4F1D-B0E9-46767A1F381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896" y="6133211"/>
            <a:ext cx="3499104" cy="71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207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5FFB1161-F04E-4DE8-BBAD-FD0D61A442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896" y="6172058"/>
            <a:ext cx="3499104" cy="719328"/>
          </a:xfrm>
          <a:prstGeom prst="rect">
            <a:avLst/>
          </a:prstGeom>
        </p:spPr>
      </p:pic>
      <p:sp>
        <p:nvSpPr>
          <p:cNvPr id="12" name="Tittel 14">
            <a:extLst>
              <a:ext uri="{FF2B5EF4-FFF2-40B4-BE49-F238E27FC236}">
                <a16:creationId xmlns:a16="http://schemas.microsoft.com/office/drawing/2014/main" id="{28E28BDA-2922-41CA-D5DB-731289823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5628" y="4846656"/>
            <a:ext cx="9144000" cy="1585607"/>
          </a:xfrm>
        </p:spPr>
        <p:txBody>
          <a:bodyPr/>
          <a:lstStyle/>
          <a:p>
            <a:r>
              <a:rPr lang="nb-NO" b="1" dirty="0">
                <a:solidFill>
                  <a:srgbClr val="CC6600"/>
                </a:solidFill>
              </a:rPr>
              <a:t> </a:t>
            </a:r>
          </a:p>
        </p:txBody>
      </p:sp>
      <p:sp>
        <p:nvSpPr>
          <p:cNvPr id="14" name="Undertittel 5">
            <a:extLst>
              <a:ext uri="{FF2B5EF4-FFF2-40B4-BE49-F238E27FC236}">
                <a16:creationId xmlns:a16="http://schemas.microsoft.com/office/drawing/2014/main" id="{9778AFF8-918D-D781-F47A-17F96C08CF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1650" y="5578341"/>
            <a:ext cx="6858000" cy="610563"/>
          </a:xfrm>
        </p:spPr>
        <p:txBody>
          <a:bodyPr/>
          <a:lstStyle/>
          <a:p>
            <a:r>
              <a:rPr lang="nb-NO" dirty="0"/>
              <a:t>Trondhjems Turistforening - Nye vedtekter</a:t>
            </a:r>
          </a:p>
        </p:txBody>
      </p:sp>
      <p:pic>
        <p:nvPicPr>
          <p:cNvPr id="16" name="Plassholder for innhold 4">
            <a:extLst>
              <a:ext uri="{FF2B5EF4-FFF2-40B4-BE49-F238E27FC236}">
                <a16:creationId xmlns:a16="http://schemas.microsoft.com/office/drawing/2014/main" id="{F0DE2A75-E0CA-1679-AEE5-D30C0C6F2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94" y="669096"/>
            <a:ext cx="10619211" cy="454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818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1834D6-B391-4BB1-8936-BEA6E7D03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175"/>
            <a:ext cx="10515600" cy="1083365"/>
          </a:xfrm>
        </p:spPr>
        <p:txBody>
          <a:bodyPr>
            <a:normAutofit/>
          </a:bodyPr>
          <a:lstStyle/>
          <a:p>
            <a:r>
              <a:rPr lang="nb-NO" sz="2800" dirty="0"/>
              <a:t>Bakgrunn</a:t>
            </a:r>
            <a:br>
              <a:rPr lang="nb-NO" sz="2800" dirty="0"/>
            </a:br>
            <a:r>
              <a:rPr lang="nb-NO" sz="2800" dirty="0"/>
              <a:t>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830B9A0-EEBE-4E20-83FE-12088D820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9557"/>
            <a:ext cx="10515600" cy="54841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z="1800" dirty="0"/>
              <a:t>DNT har etter en god prosess endret sine vedtekter etter vedtak på landsmøtet i Trondheim i 2023.  TT sine vedtekter er gamle, de henger ikke helt sammen med </a:t>
            </a:r>
            <a:r>
              <a:rPr lang="nb-NO" sz="1800" dirty="0" err="1"/>
              <a:t>DNTs</a:t>
            </a:r>
            <a:r>
              <a:rPr lang="nb-NO" sz="1800" dirty="0"/>
              <a:t> vedtekter og det nødvendig med en revisjon</a:t>
            </a:r>
          </a:p>
          <a:p>
            <a:endParaRPr lang="nb-NO" sz="1800" dirty="0"/>
          </a:p>
          <a:p>
            <a:r>
              <a:rPr lang="nb-NO" sz="1800" dirty="0"/>
              <a:t>Landsstyret i DNT har kommet med et forslag til modell vedtekter basert på god forretningsskikk, og praksis i DNT, det er også momenter i modellvedtektene som omhandler forhold som TT er forpliktet til å følge, som sikkerhet og etikk.</a:t>
            </a:r>
          </a:p>
          <a:p>
            <a:r>
              <a:rPr lang="nb-NO" sz="1800" dirty="0"/>
              <a:t>De Obligatoriske punktene går stort sett på at forholdet til DNT gjennom en medlemskapsavtale er tatt inn i vedtektene</a:t>
            </a:r>
          </a:p>
          <a:p>
            <a:endParaRPr lang="nb-NO" sz="1800" dirty="0"/>
          </a:p>
          <a:p>
            <a:r>
              <a:rPr lang="nb-NO" sz="1800" dirty="0"/>
              <a:t>Et lite utvalg har utarbeidet forslag til nye vedtekter som skal behandles i styret og vedtas av </a:t>
            </a:r>
            <a:br>
              <a:rPr lang="nb-NO" sz="1800" dirty="0"/>
            </a:br>
            <a:r>
              <a:rPr lang="nb-NO" sz="1800" dirty="0"/>
              <a:t>årsmøtet 21. mars</a:t>
            </a:r>
          </a:p>
          <a:p>
            <a:endParaRPr lang="nb-NO" sz="1800" dirty="0"/>
          </a:p>
          <a:p>
            <a:r>
              <a:rPr lang="nb-NO" sz="1800" dirty="0"/>
              <a:t>Utvalget har bestått av</a:t>
            </a:r>
          </a:p>
          <a:p>
            <a:pPr marL="630238" lvl="1" indent="-173038"/>
            <a:r>
              <a:rPr lang="nb-NO" sz="1600" dirty="0"/>
              <a:t>Kjell Fordal		Styreleder (leder)</a:t>
            </a:r>
          </a:p>
          <a:p>
            <a:pPr marL="630238" lvl="1" indent="-173038"/>
            <a:r>
              <a:rPr lang="nb-NO" sz="1600" dirty="0"/>
              <a:t>Vigdis Heimly		Rådets leder</a:t>
            </a:r>
          </a:p>
          <a:p>
            <a:pPr marL="630238" lvl="1" indent="-173038"/>
            <a:r>
              <a:rPr lang="nb-NO" sz="1600" dirty="0"/>
              <a:t>Randi Wiggen		Engasjert medlem</a:t>
            </a:r>
          </a:p>
          <a:p>
            <a:pPr marL="630238" lvl="1" indent="-173038"/>
            <a:r>
              <a:rPr lang="nb-NO" sz="1600" dirty="0"/>
              <a:t>Frode Støre Bergrem 	Daglig Leder (sekretær)</a:t>
            </a:r>
          </a:p>
          <a:p>
            <a:pPr lvl="1"/>
            <a:endParaRPr lang="nb-NO" sz="1400" dirty="0"/>
          </a:p>
          <a:p>
            <a:endParaRPr lang="nb-NO" sz="1800" dirty="0"/>
          </a:p>
          <a:p>
            <a:pPr lvl="1"/>
            <a:endParaRPr lang="nb-NO" sz="1400" dirty="0"/>
          </a:p>
          <a:p>
            <a:endParaRPr lang="nb-NO" sz="1800" dirty="0"/>
          </a:p>
          <a:p>
            <a:pPr lvl="1"/>
            <a:endParaRPr lang="nb-NO" sz="1400" dirty="0"/>
          </a:p>
          <a:p>
            <a:pPr lvl="1"/>
            <a:endParaRPr lang="nb-NO" sz="1400" dirty="0"/>
          </a:p>
          <a:p>
            <a:endParaRPr lang="nb-NO" sz="180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CCF24B53-856F-8DF9-090E-3B1ADBBC8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6929" y="3739332"/>
            <a:ext cx="6255071" cy="215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473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B53C4D-994B-AFF3-AD48-A3A3882258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3A6ED64-7F3A-640C-22EE-CA092CF2F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175"/>
            <a:ext cx="10515600" cy="1083365"/>
          </a:xfrm>
        </p:spPr>
        <p:txBody>
          <a:bodyPr>
            <a:normAutofit/>
          </a:bodyPr>
          <a:lstStyle/>
          <a:p>
            <a:r>
              <a:rPr lang="nb-NO" sz="2800" dirty="0"/>
              <a:t>Nye vedtekter</a:t>
            </a:r>
            <a:br>
              <a:rPr lang="nb-NO" sz="2800" dirty="0"/>
            </a:br>
            <a:r>
              <a:rPr lang="nb-NO" sz="2800" dirty="0"/>
              <a:t>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58C0DD1-96ED-39E8-ED26-0592A39C3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2080"/>
            <a:ext cx="7370135" cy="5508745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nb-NO" sz="2300" dirty="0"/>
              <a:t>Denne gjennomgangen går gjennom en del viktige punkter og endringer. Og er ikke nødvendigvis utfyllende</a:t>
            </a:r>
          </a:p>
          <a:p>
            <a:pPr marL="0" indent="0">
              <a:buNone/>
            </a:pPr>
            <a:endParaRPr lang="nb-NO" sz="2300" dirty="0"/>
          </a:p>
          <a:p>
            <a:pPr marL="715963" indent="-715963" defTabSz="715963">
              <a:buNone/>
            </a:pPr>
            <a:r>
              <a:rPr lang="nb-NO" sz="2300" dirty="0"/>
              <a:t>§ 1.1	Formål</a:t>
            </a:r>
            <a:endParaRPr lang="nb-NO" sz="2100" dirty="0"/>
          </a:p>
          <a:p>
            <a:pPr marL="900113" lvl="2" indent="-184150" defTabSz="900113"/>
            <a:r>
              <a:rPr lang="nb-NO" sz="2100" dirty="0"/>
              <a:t>En reformulert og modernisert beskrivelse hvor </a:t>
            </a:r>
            <a:r>
              <a:rPr lang="nb-NO" sz="2100" b="1" dirty="0"/>
              <a:t>Allemannsretten</a:t>
            </a:r>
            <a:r>
              <a:rPr lang="nb-NO" sz="2100" dirty="0"/>
              <a:t> er tatt inn</a:t>
            </a:r>
          </a:p>
          <a:p>
            <a:pPr marL="715963" indent="-715963">
              <a:buNone/>
            </a:pPr>
            <a:r>
              <a:rPr lang="nb-NO" sz="2300" dirty="0"/>
              <a:t>§ 1.2 	Organisasjon</a:t>
            </a:r>
          </a:p>
          <a:p>
            <a:pPr marL="900113" lvl="1" indent="-184150"/>
            <a:r>
              <a:rPr lang="nb-NO" sz="2100" dirty="0"/>
              <a:t>Fastslår at TT er en </a:t>
            </a:r>
            <a:r>
              <a:rPr lang="nb-NO" sz="2100" b="1" dirty="0"/>
              <a:t>selvstendig</a:t>
            </a:r>
            <a:r>
              <a:rPr lang="nb-NO" sz="2100" dirty="0"/>
              <a:t>, ideell forening i DNT, og fastslår at vi har en Samarbeidsavtale med DNT. (egen </a:t>
            </a:r>
            <a:r>
              <a:rPr lang="nb-NO" sz="1900" dirty="0"/>
              <a:t>bilde). Lokallag er medlemmer i DNT via TT</a:t>
            </a:r>
          </a:p>
          <a:p>
            <a:pPr marL="715963" indent="-715963">
              <a:buNone/>
            </a:pPr>
            <a:r>
              <a:rPr lang="nb-NO" sz="2300" dirty="0"/>
              <a:t>§ 1.3 	Medlemskap</a:t>
            </a:r>
          </a:p>
          <a:p>
            <a:pPr marL="900113" lvl="1" indent="-184150"/>
            <a:r>
              <a:rPr lang="nb-NO" sz="2100" dirty="0"/>
              <a:t>Alle kan være medlem og valgbarhet fra 15 år,</a:t>
            </a:r>
            <a:br>
              <a:rPr lang="nb-NO" sz="2100" dirty="0"/>
            </a:br>
            <a:r>
              <a:rPr lang="nb-NO" sz="2100" dirty="0"/>
              <a:t>Gjensidige rettigheter på alle medlemsforeningers tilbud</a:t>
            </a:r>
          </a:p>
          <a:p>
            <a:pPr marL="715963" indent="-715963">
              <a:buNone/>
            </a:pPr>
            <a:r>
              <a:rPr lang="nb-NO" sz="2300" dirty="0"/>
              <a:t>§ 2.1	Årsmøtet</a:t>
            </a:r>
          </a:p>
          <a:p>
            <a:pPr marL="900113" lvl="1" indent="-184150"/>
            <a:r>
              <a:rPr lang="nb-NO" sz="2100" dirty="0"/>
              <a:t>Årsmøtet er TT sitt høyeste organ.</a:t>
            </a:r>
          </a:p>
          <a:p>
            <a:pPr marL="715963" indent="-715963">
              <a:buNone/>
            </a:pPr>
            <a:r>
              <a:rPr lang="nb-NO" sz="2300" dirty="0"/>
              <a:t>§ 2.2	Deltakelse og stemmerett</a:t>
            </a:r>
          </a:p>
          <a:p>
            <a:pPr marL="900113" lvl="1" indent="-184150"/>
            <a:r>
              <a:rPr lang="nb-NO" sz="2100" dirty="0"/>
              <a:t>Det ikke er anledning med fullmakter.</a:t>
            </a:r>
          </a:p>
          <a:p>
            <a:pPr marL="715963" indent="-715963">
              <a:buNone/>
            </a:pPr>
            <a:r>
              <a:rPr lang="nb-NO" sz="2300" dirty="0"/>
              <a:t>§ 2.3	Innkalling</a:t>
            </a:r>
          </a:p>
          <a:p>
            <a:pPr marL="900113" lvl="1" indent="-184150"/>
            <a:r>
              <a:rPr lang="nb-NO" sz="2100" dirty="0"/>
              <a:t>Innkalling med en måneds varsel. Møte innen utgangen av mai.</a:t>
            </a:r>
          </a:p>
          <a:p>
            <a:pPr marL="715963" indent="-715963">
              <a:buNone/>
            </a:pPr>
            <a:r>
              <a:rPr lang="nb-NO" sz="2300" dirty="0"/>
              <a:t>§ 2.4	Frister</a:t>
            </a:r>
          </a:p>
          <a:p>
            <a:pPr marL="900113" lvl="1" indent="-184150"/>
            <a:r>
              <a:rPr lang="nb-NO" sz="2100" dirty="0"/>
              <a:t>Litt rydding, forslag innen en </a:t>
            </a:r>
            <a:r>
              <a:rPr lang="nb-NO" sz="2100" dirty="0" err="1"/>
              <a:t>mnd</a:t>
            </a:r>
            <a:r>
              <a:rPr lang="nb-NO" sz="2100" dirty="0"/>
              <a:t> før møtet</a:t>
            </a:r>
            <a:br>
              <a:rPr lang="nb-NO" sz="2100" dirty="0"/>
            </a:br>
            <a:br>
              <a:rPr lang="nb-NO" sz="2100" dirty="0"/>
            </a:br>
            <a:endParaRPr lang="nb-NO" sz="2100" dirty="0"/>
          </a:p>
          <a:p>
            <a:endParaRPr lang="nb-NO" sz="2600" dirty="0"/>
          </a:p>
          <a:p>
            <a:endParaRPr lang="nb-NO" sz="1800" dirty="0"/>
          </a:p>
          <a:p>
            <a:pPr lvl="1"/>
            <a:endParaRPr lang="nb-NO" sz="1400" dirty="0"/>
          </a:p>
          <a:p>
            <a:endParaRPr lang="nb-NO" sz="1800" dirty="0"/>
          </a:p>
          <a:p>
            <a:pPr lvl="1"/>
            <a:endParaRPr lang="nb-NO" sz="1400" dirty="0"/>
          </a:p>
          <a:p>
            <a:pPr lvl="1"/>
            <a:endParaRPr lang="nb-NO" sz="1400" dirty="0"/>
          </a:p>
          <a:p>
            <a:endParaRPr lang="nb-NO" sz="180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20B887FB-03CD-65A6-8B0A-03F9FA348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0791" y="1092079"/>
            <a:ext cx="3501729" cy="483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181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D8D280-7F73-55BB-62C7-7DFADB05BA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03B5FA-55EB-6051-7BF9-725EFAE3A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175"/>
            <a:ext cx="10515600" cy="1083365"/>
          </a:xfrm>
        </p:spPr>
        <p:txBody>
          <a:bodyPr>
            <a:normAutofit/>
          </a:bodyPr>
          <a:lstStyle/>
          <a:p>
            <a:r>
              <a:rPr lang="nb-NO" sz="2800" dirty="0"/>
              <a:t>Nye vedtekter</a:t>
            </a:r>
            <a:br>
              <a:rPr lang="nb-NO" sz="2800" dirty="0"/>
            </a:br>
            <a:r>
              <a:rPr lang="nb-NO" sz="2800" dirty="0"/>
              <a:t>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4B62352-CE21-A40F-4613-6E592A770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92080"/>
            <a:ext cx="7455195" cy="535158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715963" indent="-715963">
              <a:buNone/>
            </a:pPr>
            <a:r>
              <a:rPr lang="nb-NO" sz="1900" dirty="0"/>
              <a:t>§ 2.5	</a:t>
            </a:r>
            <a:r>
              <a:rPr lang="nb-NO" sz="1800" dirty="0"/>
              <a:t>Oppgaver</a:t>
            </a:r>
          </a:p>
          <a:p>
            <a:pPr marL="900113" lvl="1" indent="-184150"/>
            <a:r>
              <a:rPr lang="nb-NO" sz="1600" dirty="0"/>
              <a:t>Stort sett som før, skal behandle saker av stor betydning for foreningen</a:t>
            </a:r>
          </a:p>
          <a:p>
            <a:pPr marL="715963" indent="-715963">
              <a:buNone/>
            </a:pPr>
            <a:r>
              <a:rPr lang="nb-NO" sz="1900" dirty="0"/>
              <a:t>§ 2.6	</a:t>
            </a:r>
            <a:r>
              <a:rPr lang="nb-NO" sz="1800" dirty="0"/>
              <a:t>Ekstraordinært årsmøte</a:t>
            </a:r>
          </a:p>
          <a:p>
            <a:pPr marL="900113" lvl="1" indent="-184150"/>
            <a:r>
              <a:rPr lang="nb-NO" sz="1600" dirty="0"/>
              <a:t>Kan innkalles av Årsmøtet, styret eller 50 medlemmer. Tidligere 2% av medlemmene</a:t>
            </a:r>
          </a:p>
          <a:p>
            <a:pPr marL="715963" indent="-715963">
              <a:buNone/>
            </a:pPr>
            <a:r>
              <a:rPr lang="nb-NO" sz="1900" dirty="0"/>
              <a:t>	</a:t>
            </a:r>
            <a:endParaRPr lang="nb-NO" sz="1400" dirty="0"/>
          </a:p>
          <a:p>
            <a:endParaRPr lang="nb-NO" sz="1800" dirty="0"/>
          </a:p>
          <a:p>
            <a:pPr lvl="1"/>
            <a:endParaRPr lang="nb-NO" sz="1400" dirty="0"/>
          </a:p>
          <a:p>
            <a:pPr lvl="1"/>
            <a:endParaRPr lang="nb-NO" sz="1400" dirty="0"/>
          </a:p>
          <a:p>
            <a:endParaRPr lang="nb-NO" sz="180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00780A4A-EC2C-E663-6504-5F45BD4C9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679" y="864782"/>
            <a:ext cx="3863163" cy="5222912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FF1386AE-8D05-23BE-4756-4AE9D87F72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614" y="3762485"/>
            <a:ext cx="3737981" cy="243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594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918D1B-B7DF-AB61-A4A7-668F6443C7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2AB79E1-559C-6BB8-8B60-16B0957BB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175"/>
            <a:ext cx="10515600" cy="1083365"/>
          </a:xfrm>
        </p:spPr>
        <p:txBody>
          <a:bodyPr>
            <a:normAutofit/>
          </a:bodyPr>
          <a:lstStyle/>
          <a:p>
            <a:r>
              <a:rPr lang="nb-NO" sz="2800" dirty="0"/>
              <a:t>Nye vedtekter</a:t>
            </a:r>
            <a:br>
              <a:rPr lang="nb-NO" sz="2800" dirty="0"/>
            </a:br>
            <a:r>
              <a:rPr lang="nb-NO" sz="2800" dirty="0"/>
              <a:t>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7C28E58-B298-8A6C-85DC-93B18AF88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92080"/>
            <a:ext cx="7455195" cy="5351583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715963" indent="-715963">
              <a:buNone/>
            </a:pPr>
            <a:r>
              <a:rPr lang="nb-NO" sz="2600" dirty="0"/>
              <a:t>§ 3.1 </a:t>
            </a:r>
            <a:r>
              <a:rPr lang="nb-NO" sz="1900" dirty="0"/>
              <a:t>	</a:t>
            </a:r>
            <a:r>
              <a:rPr lang="nb-NO" sz="2600" dirty="0"/>
              <a:t>Styrets myndighet</a:t>
            </a:r>
          </a:p>
          <a:p>
            <a:pPr marL="900113" indent="-184150"/>
            <a:r>
              <a:rPr lang="nb-NO" sz="2300" dirty="0"/>
              <a:t>Styret fatter alle beslutninger som ikke fattes av årsmøtet, styret velger selv nestleder</a:t>
            </a:r>
          </a:p>
          <a:p>
            <a:pPr marL="715963" indent="-715963">
              <a:buNone/>
            </a:pPr>
            <a:r>
              <a:rPr lang="nb-NO" sz="2600" dirty="0"/>
              <a:t>§ 3.2 	Sammensetting og valg av styret</a:t>
            </a:r>
          </a:p>
          <a:p>
            <a:pPr marL="900113" indent="-184150"/>
            <a:r>
              <a:rPr lang="nb-NO" sz="2300" dirty="0"/>
              <a:t>Styret skal ha 7 medlemmer, inklusive 1 fra ansatte med vara </a:t>
            </a:r>
            <a:br>
              <a:rPr lang="nb-NO" sz="2300" dirty="0"/>
            </a:br>
            <a:r>
              <a:rPr lang="nb-NO" sz="2300" dirty="0"/>
              <a:t>DNT ung har tale og møterett.</a:t>
            </a:r>
          </a:p>
          <a:p>
            <a:pPr marL="900113" indent="-184150"/>
            <a:r>
              <a:rPr lang="nb-NO" sz="2300" dirty="0"/>
              <a:t>Ansatte er nytt og antallet årsmøtevalgte reduseres fra 8 til 6. Styreleder og styremedlemmer velges for 2 år av gangen og maksimal funksjonstid for begge er 8 år. </a:t>
            </a:r>
          </a:p>
          <a:p>
            <a:pPr marL="715963" indent="-715963">
              <a:buNone/>
            </a:pPr>
            <a:r>
              <a:rPr lang="nb-NO" sz="2600" dirty="0"/>
              <a:t>§ 3.3 </a:t>
            </a:r>
            <a:r>
              <a:rPr lang="nb-NO" sz="2100" dirty="0"/>
              <a:t>	</a:t>
            </a:r>
            <a:r>
              <a:rPr lang="nb-NO" sz="2600" dirty="0"/>
              <a:t>Styrets arbeid</a:t>
            </a:r>
          </a:p>
          <a:p>
            <a:pPr marL="900113" lvl="1" indent="-184150"/>
            <a:r>
              <a:rPr lang="nb-NO" sz="2300" dirty="0"/>
              <a:t>Innkalling til og referater fra styremøter skal gjøres tilgjengelig for medlemmene, med mindre særlige forhold tilsier noe annet (personalsaker) </a:t>
            </a:r>
          </a:p>
          <a:p>
            <a:pPr marL="715963" indent="-715963">
              <a:buNone/>
            </a:pPr>
            <a:r>
              <a:rPr lang="nb-NO" sz="2600" dirty="0"/>
              <a:t>§ 3.4 	Arbeidsutvalg</a:t>
            </a:r>
          </a:p>
          <a:p>
            <a:pPr marL="900113" lvl="1" indent="-184150"/>
            <a:r>
              <a:rPr lang="nb-NO" sz="2300" dirty="0"/>
              <a:t>Styrets leder og nestleder utgjør arbeidsutvalget</a:t>
            </a:r>
          </a:p>
          <a:p>
            <a:pPr marL="715963" indent="-715963">
              <a:buNone/>
            </a:pPr>
            <a:r>
              <a:rPr lang="nb-NO" sz="2600" dirty="0"/>
              <a:t>§ 3.5 	Rådet</a:t>
            </a:r>
          </a:p>
          <a:p>
            <a:pPr marL="900113" lvl="1" indent="-184150"/>
            <a:r>
              <a:rPr lang="nb-NO" sz="2300" dirty="0"/>
              <a:t>Rådet opprettholdes, reduseres til 10 medlemmer og velges med samme frekvens og funksjonstid som styret 2 år og 8 år. Rådet er kun et rådgivende organ</a:t>
            </a:r>
          </a:p>
          <a:p>
            <a:pPr marL="715963" indent="-715963">
              <a:buNone/>
            </a:pPr>
            <a:r>
              <a:rPr lang="nb-NO" sz="2600" dirty="0"/>
              <a:t>§ 3.6 	Kontrollutvalget</a:t>
            </a:r>
            <a:endParaRPr lang="nb-NO" sz="2300" dirty="0"/>
          </a:p>
          <a:p>
            <a:pPr marL="900113" lvl="1" indent="-184150"/>
            <a:r>
              <a:rPr lang="nb-NO" sz="2300" dirty="0"/>
              <a:t>Samme funksjon som før men velges for 3 år og kan samlet fungere i 12 år</a:t>
            </a:r>
          </a:p>
          <a:p>
            <a:pPr lvl="1"/>
            <a:endParaRPr lang="nb-NO" sz="2300" dirty="0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ECA661F2-4358-01B0-D94E-4BB94E9DF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6032" y="878272"/>
            <a:ext cx="3583577" cy="509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4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AF5275-A398-8B2A-A7F5-A36F66A748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086C27-147A-5CCA-9E6B-2510858D2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175"/>
            <a:ext cx="10515600" cy="1083365"/>
          </a:xfrm>
        </p:spPr>
        <p:txBody>
          <a:bodyPr>
            <a:normAutofit/>
          </a:bodyPr>
          <a:lstStyle/>
          <a:p>
            <a:r>
              <a:rPr lang="nb-NO" sz="2800" dirty="0"/>
              <a:t>Nye vedtekter</a:t>
            </a:r>
            <a:br>
              <a:rPr lang="nb-NO" sz="2800" dirty="0"/>
            </a:br>
            <a:r>
              <a:rPr lang="nb-NO" sz="2800" dirty="0"/>
              <a:t> </a:t>
            </a:r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A93CC85A-4BEC-5B86-E265-AAD13F396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40540"/>
            <a:ext cx="4724643" cy="4997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755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98E2F4-CABC-07F9-CE49-8C22BDC10E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40BB92-334C-B59C-60D8-C52C5D134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175"/>
            <a:ext cx="10515600" cy="1083365"/>
          </a:xfrm>
        </p:spPr>
        <p:txBody>
          <a:bodyPr>
            <a:normAutofit/>
          </a:bodyPr>
          <a:lstStyle/>
          <a:p>
            <a:r>
              <a:rPr lang="nb-NO" sz="2800" dirty="0"/>
              <a:t>Nye vedtekter</a:t>
            </a:r>
            <a:br>
              <a:rPr lang="nb-NO" sz="2800" dirty="0"/>
            </a:br>
            <a:r>
              <a:rPr lang="nb-NO" sz="2800" dirty="0"/>
              <a:t>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F5DBFC1-0D5F-A897-1EBC-DE0A82D39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2080"/>
            <a:ext cx="7433930" cy="535158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715963" indent="-715963">
              <a:buNone/>
            </a:pPr>
            <a:r>
              <a:rPr lang="nb-NO" sz="1800" dirty="0"/>
              <a:t>§ 3.7	Signatur</a:t>
            </a:r>
          </a:p>
          <a:p>
            <a:pPr marL="900113" lvl="1" indent="-184150"/>
            <a:r>
              <a:rPr lang="nb-NO" sz="1600" dirty="0"/>
              <a:t>Signatur av styreleder og et styremedlem, ev nestleder og 2 medlemmer</a:t>
            </a:r>
          </a:p>
          <a:p>
            <a:pPr marL="715963" indent="-715963">
              <a:buNone/>
            </a:pPr>
            <a:r>
              <a:rPr lang="nb-NO" sz="1800" dirty="0"/>
              <a:t>§ 4 	Medlemskontingent</a:t>
            </a:r>
          </a:p>
          <a:p>
            <a:pPr marL="900113" lvl="1" indent="-184150"/>
            <a:r>
              <a:rPr lang="nb-NO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Medlemskontingent fastsettes av </a:t>
            </a:r>
            <a:r>
              <a:rPr lang="nb-NO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DNTs</a:t>
            </a:r>
            <a:r>
              <a:rPr lang="nb-NO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landsstyre og innkreves av DNT sentralt på vegne av Trondhjems Turistforening. </a:t>
            </a:r>
            <a:r>
              <a:rPr lang="nb-NO" sz="16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Dette punktet er nytt og hjemlet i medlemskapsavtalen. I tråd med dagens praksis</a:t>
            </a:r>
            <a:endParaRPr lang="nb-NO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15963" indent="-715963">
              <a:buNone/>
            </a:pPr>
            <a:r>
              <a:rPr lang="nb-NO" sz="1800" dirty="0"/>
              <a:t>§ 5	Valgkomiteen</a:t>
            </a:r>
          </a:p>
          <a:p>
            <a:pPr marL="900113" lvl="1" indent="-184150"/>
            <a:r>
              <a:rPr lang="nb-NO" sz="1600" dirty="0"/>
              <a:t>Ingen endringer, 3 medlemmer som velges for 3 år, maksimal tid 6 år</a:t>
            </a:r>
          </a:p>
          <a:p>
            <a:pPr marL="715963" indent="-715963">
              <a:buNone/>
            </a:pPr>
            <a:r>
              <a:rPr lang="nb-NO" sz="1800" dirty="0"/>
              <a:t>§ 6 	Inhabilitet</a:t>
            </a:r>
          </a:p>
          <a:p>
            <a:pPr marL="900113" lvl="1" indent="-184150"/>
            <a:r>
              <a:rPr lang="nb-NO" sz="1600" dirty="0"/>
              <a:t>Nytt og modernisert innhold</a:t>
            </a:r>
          </a:p>
          <a:p>
            <a:pPr marL="715963" indent="-715963">
              <a:buNone/>
            </a:pPr>
            <a:r>
              <a:rPr lang="nb-NO" sz="1800" dirty="0"/>
              <a:t>§ 7	Hederstegn</a:t>
            </a:r>
          </a:p>
          <a:p>
            <a:pPr marL="900113" lvl="1" indent="-184150"/>
            <a:r>
              <a:rPr lang="nb-NO" sz="1600" dirty="0"/>
              <a:t>Styret kan tildele hederstegn og æresmedlemskap, som før</a:t>
            </a:r>
          </a:p>
          <a:p>
            <a:pPr marL="715963" indent="-715963">
              <a:buNone/>
            </a:pPr>
            <a:r>
              <a:rPr lang="nb-NO" sz="1800" dirty="0"/>
              <a:t>§ 8 	Overtredelse av DNT regelverk</a:t>
            </a:r>
          </a:p>
          <a:p>
            <a:pPr marL="900113" lvl="1" indent="-184150"/>
            <a:r>
              <a:rPr lang="nb-NO" sz="1600" dirty="0"/>
              <a:t>Nytt og modernisert punkt som omhandler Etikk.</a:t>
            </a:r>
            <a:br>
              <a:rPr lang="nb-NO" sz="1600" dirty="0"/>
            </a:br>
            <a:endParaRPr lang="nb-NO" sz="1600" dirty="0"/>
          </a:p>
          <a:p>
            <a:pPr lvl="1"/>
            <a:endParaRPr lang="nb-NO" sz="1400" dirty="0"/>
          </a:p>
          <a:p>
            <a:endParaRPr lang="nb-NO" sz="1800" dirty="0"/>
          </a:p>
          <a:p>
            <a:pPr lvl="1"/>
            <a:endParaRPr lang="nb-NO" sz="1400" dirty="0"/>
          </a:p>
          <a:p>
            <a:pPr lvl="1"/>
            <a:endParaRPr lang="nb-NO" sz="1400" dirty="0"/>
          </a:p>
          <a:p>
            <a:endParaRPr lang="nb-NO" sz="180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2C9BA3DE-611C-79BA-F1D6-ECCAD5F56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2205" y="798857"/>
            <a:ext cx="3784493" cy="530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482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5F53D0-FCE8-75C8-E8E9-961068A96E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B48EC8B-4E50-2227-6916-2768EAA05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175"/>
            <a:ext cx="10515600" cy="1083365"/>
          </a:xfrm>
        </p:spPr>
        <p:txBody>
          <a:bodyPr>
            <a:normAutofit/>
          </a:bodyPr>
          <a:lstStyle/>
          <a:p>
            <a:r>
              <a:rPr lang="nb-NO" sz="2800" dirty="0"/>
              <a:t>Nye vedtekter</a:t>
            </a:r>
            <a:br>
              <a:rPr lang="nb-NO" sz="2800" dirty="0"/>
            </a:br>
            <a:r>
              <a:rPr lang="nb-NO" sz="2800" dirty="0"/>
              <a:t>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8FCA752-DF73-2CD9-ACE3-05C694103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0065"/>
            <a:ext cx="7098792" cy="50935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715963" indent="-715963">
              <a:buNone/>
            </a:pPr>
            <a:r>
              <a:rPr lang="nb-NO" sz="1800" dirty="0"/>
              <a:t>§ 9	Vedtektsendringer</a:t>
            </a:r>
          </a:p>
          <a:p>
            <a:pPr marL="900113" lvl="1" indent="-184150"/>
            <a:r>
              <a:rPr lang="nb-NO" sz="1600" dirty="0"/>
              <a:t>Vedtektene kan endres med 2/3 flertall på ordinært eller EO årsmøte. Ved denne revisjonen gjennomføres valg etter gamle vedtekter, nye vedtekter fra valget i 2025.</a:t>
            </a:r>
          </a:p>
          <a:p>
            <a:pPr marL="715963" indent="-715963">
              <a:buNone/>
            </a:pPr>
            <a:r>
              <a:rPr lang="nb-NO" sz="1800" dirty="0"/>
              <a:t>§ 10	Oppløsning av forening</a:t>
            </a:r>
          </a:p>
          <a:p>
            <a:pPr marL="900113" lvl="1" indent="-184150">
              <a:tabLst>
                <a:tab pos="900113" algn="l"/>
              </a:tabLst>
            </a:pPr>
            <a:r>
              <a:rPr lang="nb-NO" sz="1600" dirty="0"/>
              <a:t>TT kan bare oppløses etter vedtak på to ordinære årsmøter med ¾ flertall. I så fall skal midlene overføres til DNT </a:t>
            </a:r>
            <a:r>
              <a:rPr lang="nb-NO" sz="1600" dirty="0" err="1"/>
              <a:t>e.l</a:t>
            </a:r>
            <a:r>
              <a:rPr lang="nb-NO" sz="1600" dirty="0"/>
              <a:t> for å etablere ny forening 	</a:t>
            </a:r>
            <a:br>
              <a:rPr lang="nb-NO" sz="1600" dirty="0"/>
            </a:br>
            <a:endParaRPr lang="nb-NO" sz="1600" dirty="0"/>
          </a:p>
          <a:p>
            <a:pPr lvl="1"/>
            <a:endParaRPr lang="nb-NO" sz="1400" dirty="0"/>
          </a:p>
          <a:p>
            <a:endParaRPr lang="nb-NO" sz="1800" dirty="0"/>
          </a:p>
          <a:p>
            <a:pPr lvl="1"/>
            <a:endParaRPr lang="nb-NO" sz="1400" dirty="0"/>
          </a:p>
          <a:p>
            <a:pPr lvl="1"/>
            <a:endParaRPr lang="nb-NO" sz="1400" dirty="0"/>
          </a:p>
          <a:p>
            <a:endParaRPr lang="nb-NO" sz="180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DCEA76D6-4D1A-E0CC-90DA-B4FAD9F8F6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7284" y="3030322"/>
            <a:ext cx="4653330" cy="279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873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a7dccd5-520c-45ea-b284-9612a2de32ab">
      <UserInfo>
        <DisplayName>Frode Støre Bergrem</DisplayName>
        <AccountId>23</AccountId>
        <AccountType/>
      </UserInfo>
      <UserInfo>
        <DisplayName>Torunn Haugrønning</DisplayName>
        <AccountId>21</AccountId>
        <AccountType/>
      </UserInfo>
      <UserInfo>
        <DisplayName>TTadm-medlemmer</DisplayName>
        <AccountId>61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5F4781EA1EBC248B682CB08DEBEB906" ma:contentTypeVersion="12" ma:contentTypeDescription="Opprett et nytt dokument." ma:contentTypeScope="" ma:versionID="4c1ad6cc433000b91f723f7572e0abd9">
  <xsd:schema xmlns:xsd="http://www.w3.org/2001/XMLSchema" xmlns:xs="http://www.w3.org/2001/XMLSchema" xmlns:p="http://schemas.microsoft.com/office/2006/metadata/properties" xmlns:ns2="cd782f36-3558-4c12-815d-8f4369b95125" xmlns:ns3="4a7dccd5-520c-45ea-b284-9612a2de32ab" targetNamespace="http://schemas.microsoft.com/office/2006/metadata/properties" ma:root="true" ma:fieldsID="7fcb2d2bd44f2c3b4f361b00d0cace0a" ns2:_="" ns3:_="">
    <xsd:import namespace="cd782f36-3558-4c12-815d-8f4369b95125"/>
    <xsd:import namespace="4a7dccd5-520c-45ea-b284-9612a2de32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82f36-3558-4c12-815d-8f4369b951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7dccd5-520c-45ea-b284-9612a2de32a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7A63B9-62B5-4267-9A0C-22B8E93A43BF}">
  <ds:schemaRefs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cd782f36-3558-4c12-815d-8f4369b95125"/>
    <ds:schemaRef ds:uri="http://schemas.microsoft.com/office/infopath/2007/PartnerControls"/>
    <ds:schemaRef ds:uri="4a7dccd5-520c-45ea-b284-9612a2de32a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B6D65BE-3EA7-4AD8-9559-1905BE77F3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A940CE-0B76-47FA-8C76-1DCB457C3F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82f36-3558-4c12-815d-8f4369b95125"/>
    <ds:schemaRef ds:uri="4a7dccd5-520c-45ea-b284-9612a2de32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15529</TotalTime>
  <Words>711</Words>
  <Application>Microsoft Office PowerPoint</Application>
  <PresentationFormat>Widescreen</PresentationFormat>
  <Paragraphs>89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 </vt:lpstr>
      <vt:lpstr>Bakgrunn  </vt:lpstr>
      <vt:lpstr>Nye vedtekter  </vt:lpstr>
      <vt:lpstr>Nye vedtekter  </vt:lpstr>
      <vt:lpstr>Nye vedtekter  </vt:lpstr>
      <vt:lpstr>Nye vedtekter  </vt:lpstr>
      <vt:lpstr>Nye vedtekter  </vt:lpstr>
      <vt:lpstr>Nye vedtekter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Egil Hurum</dc:creator>
  <cp:lastModifiedBy>Frode Støre Bergrem</cp:lastModifiedBy>
  <cp:revision>123</cp:revision>
  <dcterms:created xsi:type="dcterms:W3CDTF">2021-01-07T11:15:29Z</dcterms:created>
  <dcterms:modified xsi:type="dcterms:W3CDTF">2024-03-07T08:29:51Z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0x010100A5F4781EA1EBC248B682CB08DEBEB906</vt:lpwstr>
  </property>
  <property fmtid="{D5CDD505-2E9C-101B-9397-08002B2CF9AE}" pid="3" name="MSIP_Label_f72e1550-8259-4cf3-a1ec-0faec9abf3e8_Enabled">
    <vt:lpwstr>true</vt:lpwstr>
  </property>
  <property fmtid="{D5CDD505-2E9C-101B-9397-08002B2CF9AE}" pid="4" name="MSIP_Label_f72e1550-8259-4cf3-a1ec-0faec9abf3e8_SetDate">
    <vt:lpwstr>2022-10-10T16:44:05Z</vt:lpwstr>
  </property>
  <property fmtid="{D5CDD505-2E9C-101B-9397-08002B2CF9AE}" pid="5" name="MSIP_Label_f72e1550-8259-4cf3-a1ec-0faec9abf3e8_Method">
    <vt:lpwstr>Privileged</vt:lpwstr>
  </property>
  <property fmtid="{D5CDD505-2E9C-101B-9397-08002B2CF9AE}" pid="6" name="MSIP_Label_f72e1550-8259-4cf3-a1ec-0faec9abf3e8_Name">
    <vt:lpwstr>f72e1550-8259-4cf3-a1ec-0faec9abf3e8</vt:lpwstr>
  </property>
  <property fmtid="{D5CDD505-2E9C-101B-9397-08002B2CF9AE}" pid="7" name="MSIP_Label_f72e1550-8259-4cf3-a1ec-0faec9abf3e8_SiteId">
    <vt:lpwstr>156b047c-a56e-40a2-9f11-b69d58cf5508</vt:lpwstr>
  </property>
  <property fmtid="{D5CDD505-2E9C-101B-9397-08002B2CF9AE}" pid="8" name="MSIP_Label_f72e1550-8259-4cf3-a1ec-0faec9abf3e8_ActionId">
    <vt:lpwstr>9adde6c3-5b23-4450-bce0-7e2e491fc954</vt:lpwstr>
  </property>
  <property fmtid="{D5CDD505-2E9C-101B-9397-08002B2CF9AE}" pid="9" name="MSIP_Label_f72e1550-8259-4cf3-a1ec-0faec9abf3e8_ContentBits">
    <vt:lpwstr>0</vt:lpwstr>
  </property>
</Properties>
</file>